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ADB"/>
          </a:solidFill>
        </a:fill>
      </a:tcStyle>
    </a:wholeTbl>
    <a:band2H>
      <a:tcTxStyle b="def" i="def"/>
      <a:tcStyle>
        <a:tcBdr/>
        <a:fill>
          <a:solidFill>
            <a:srgbClr val="E6ED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D7CB"/>
          </a:solidFill>
        </a:fill>
      </a:tcStyle>
    </a:wholeTbl>
    <a:band2H>
      <a:tcTxStyle b="def" i="def"/>
      <a:tcStyle>
        <a:tcBdr/>
        <a:fill>
          <a:solidFill>
            <a:srgbClr val="F3EC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ACA"/>
          </a:solidFill>
        </a:fill>
      </a:tcStyle>
    </a:wholeTbl>
    <a:band2H>
      <a:tcTxStyle b="def" i="def"/>
      <a:tcStyle>
        <a:tcBdr/>
        <a:fill>
          <a:solidFill>
            <a:srgbClr val="FF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Κείμενο τίτλου"/>
          <p:cNvSpPr txBox="1"/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Κείμενο τίτλου</a:t>
            </a:r>
          </a:p>
        </p:txBody>
      </p:sp>
      <p:sp>
        <p:nvSpPr>
          <p:cNvPr id="12" name="Επίπεδο κύριου τμήματος ένα…"/>
          <p:cNvSpPr txBox="1"/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13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Παράθε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Επίπεδο κύριου τμήματος ένα…"/>
          <p:cNvSpPr txBox="1"/>
          <p:nvPr>
            <p:ph type="body" sz="quarter" idx="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b="1" sz="3800">
                <a:latin typeface="+mn-lt"/>
                <a:ea typeface="+mn-ea"/>
                <a:cs typeface="+mn-cs"/>
                <a:sym typeface="Helvetica"/>
              </a:defRPr>
            </a:lvl1pPr>
            <a:lvl2pPr marL="1055076" indent="-445476" algn="ctr">
              <a:spcBef>
                <a:spcPts val="0"/>
              </a:spcBef>
              <a:defRPr b="1" sz="3800">
                <a:latin typeface="+mn-lt"/>
                <a:ea typeface="+mn-ea"/>
                <a:cs typeface="+mn-cs"/>
                <a:sym typeface="Helvetica"/>
              </a:defRPr>
            </a:lvl2pPr>
            <a:lvl3pPr marL="1664676" indent="-445476" algn="ctr">
              <a:spcBef>
                <a:spcPts val="0"/>
              </a:spcBef>
              <a:defRPr b="1" sz="3800">
                <a:latin typeface="+mn-lt"/>
                <a:ea typeface="+mn-ea"/>
                <a:cs typeface="+mn-cs"/>
                <a:sym typeface="Helvetica"/>
              </a:defRPr>
            </a:lvl3pPr>
            <a:lvl4pPr marL="2274276" indent="-445476" algn="ctr">
              <a:spcBef>
                <a:spcPts val="0"/>
              </a:spcBef>
              <a:defRPr b="1" sz="3800">
                <a:latin typeface="+mn-lt"/>
                <a:ea typeface="+mn-ea"/>
                <a:cs typeface="+mn-cs"/>
                <a:sym typeface="Helvetica"/>
              </a:defRPr>
            </a:lvl4pPr>
            <a:lvl5pPr marL="2883876" indent="-445476" algn="ctr">
              <a:spcBef>
                <a:spcPts val="0"/>
              </a:spcBef>
              <a:defRPr b="1" sz="3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94" name="«Πληκτρολογήστε παράθεση εδώ.»"/>
          <p:cNvSpPr txBox="1"/>
          <p:nvPr>
            <p:ph type="body" sz="quarter" idx="21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400"/>
              </a:spcBef>
              <a:buSzTx/>
              <a:buNone/>
              <a:defRPr sz="5600"/>
            </a:pPr>
          </a:p>
        </p:txBody>
      </p:sp>
      <p:sp>
        <p:nvSpPr>
          <p:cNvPr id="95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Πανοραμική φωτογραφία δύο ατόμων που κάνουν κανό σε ένα πλατύ ποτάμι με χιονισμένα βουνά στο φόντο"/>
          <p:cNvSpPr/>
          <p:nvPr>
            <p:ph type="pic" idx="21"/>
          </p:nvPr>
        </p:nvSpPr>
        <p:spPr>
          <a:xfrm>
            <a:off x="-47625" y="-2540000"/>
            <a:ext cx="24479250" cy="1631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 - Οριζόντι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Πανοραμική φωτογραφία δύο ατόμων που κάνουν κανό σε ένα πλατύ ποτάμι με χιονισμένα βουνά στο φόντο"/>
          <p:cNvSpPr/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Κείμενο τίτλου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Κείμενο τίτλου</a:t>
            </a:r>
          </a:p>
        </p:txBody>
      </p:sp>
      <p:sp>
        <p:nvSpPr>
          <p:cNvPr id="22" name="Επίπεδο κύριου τμήματος ένα…"/>
          <p:cNvSpPr txBox="1"/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23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 - Κέντρ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Κείμενο τίτλου"/>
          <p:cNvSpPr txBox="1"/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pPr/>
            <a:r>
              <a:t>Κείμενο τίτλου</a:t>
            </a:r>
          </a:p>
        </p:txBody>
      </p:sp>
      <p:sp>
        <p:nvSpPr>
          <p:cNvPr id="31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 - Κατακόρυφ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Κόκκινο σκάφος αγκυροβολημένο σε μια αποβάθρα σε ποτάμι με δέντρα κατά μήκος της ακτογραμμής και έναν θολό μπλε ουρανό στο φόντο"/>
          <p:cNvSpPr/>
          <p:nvPr>
            <p:ph type="pic" idx="21"/>
          </p:nvPr>
        </p:nvSpPr>
        <p:spPr>
          <a:xfrm>
            <a:off x="12407900" y="-2159000"/>
            <a:ext cx="10337800" cy="15506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Κείμενο τίτλου"/>
          <p:cNvSpPr txBox="1"/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Κείμενο τίτλου</a:t>
            </a:r>
          </a:p>
        </p:txBody>
      </p:sp>
      <p:sp>
        <p:nvSpPr>
          <p:cNvPr id="40" name="Επίπεδο κύριου τμήματος ένα…"/>
          <p:cNvSpPr txBox="1"/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41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 - Πάν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Κείμενο τίτλου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Κείμενο τίτλου</a:t>
            </a:r>
          </a:p>
        </p:txBody>
      </p:sp>
      <p:sp>
        <p:nvSpPr>
          <p:cNvPr id="49" name="Αριθμός σλάιντ"/>
          <p:cNvSpPr txBox="1"/>
          <p:nvPr>
            <p:ph type="sldNum" sz="quarter" idx="2"/>
          </p:nvPr>
        </p:nvSpPr>
        <p:spPr>
          <a:xfrm>
            <a:off x="11955253" y="13004799"/>
            <a:ext cx="453238" cy="469901"/>
          </a:xfrm>
          <a:prstGeom prst="rect">
            <a:avLst/>
          </a:prstGeom>
        </p:spPr>
        <p:txBody>
          <a:bodyPr anchor="b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 και κουκκίδ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Κείμενο τίτλου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Κείμενο τίτλου</a:t>
            </a:r>
          </a:p>
        </p:txBody>
      </p:sp>
      <p:sp>
        <p:nvSpPr>
          <p:cNvPr id="57" name="Επίπεδο κύριου τμήματος ένα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58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, κουκκίδες και φωτογραφί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Κόκκινο σκάφος αγκυροβολημένο σε μια αποβάθρα σε ποτάμι με δέντρα κατά μήκος της ακτογραμμής και έναν θολό μπλε ουρανό στο φόντο"/>
          <p:cNvSpPr/>
          <p:nvPr>
            <p:ph type="pic" idx="21"/>
          </p:nvPr>
        </p:nvSpPr>
        <p:spPr>
          <a:xfrm>
            <a:off x="12496800" y="-1485900"/>
            <a:ext cx="10193867" cy="15290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Κείμενο τίτλου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Κείμενο τίτλου</a:t>
            </a:r>
          </a:p>
        </p:txBody>
      </p:sp>
      <p:sp>
        <p:nvSpPr>
          <p:cNvPr id="67" name="Επίπεδο κύριου τμήματος ένα…"/>
          <p:cNvSpPr txBox="1"/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68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Κουκκίδ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Επίπεδο κύριου τμήματος ένα…"/>
          <p:cNvSpPr txBox="1"/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76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 - 3 εικόν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Ένα παιδί κοιτά με κιάλια ένα χιονισμένο ορεινό τοπίο"/>
          <p:cNvSpPr/>
          <p:nvPr>
            <p:ph type="pic" sz="half" idx="21"/>
          </p:nvPr>
        </p:nvSpPr>
        <p:spPr>
          <a:xfrm>
            <a:off x="12344400" y="7112000"/>
            <a:ext cx="10439400" cy="695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Μικρό βραχώδες νησί καλυμμένο με γρασίδι και περιτριγυρισμένο από ωκεανό με τον γαλάζιο ουρανό στο φόντο"/>
          <p:cNvSpPr/>
          <p:nvPr>
            <p:ph type="pic" sz="half" idx="22"/>
          </p:nvPr>
        </p:nvSpPr>
        <p:spPr>
          <a:xfrm>
            <a:off x="12407900" y="190500"/>
            <a:ext cx="10363200" cy="690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Κόκκινο σκάφος αγκυροβολημένο σε μια αποβάθρα σε ποτάμι με δέντρα κατά μήκος της ακτογραμμής και έναν θολό μπλε ουρανό στο φόντο"/>
          <p:cNvSpPr/>
          <p:nvPr>
            <p:ph type="pic" idx="23"/>
          </p:nvPr>
        </p:nvSpPr>
        <p:spPr>
          <a:xfrm>
            <a:off x="1583265" y="-1879600"/>
            <a:ext cx="10414002" cy="1562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είμενο τίτλου"/>
          <p:cNvSpPr txBox="1"/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Κείμενο τίτλου</a:t>
            </a:r>
          </a:p>
        </p:txBody>
      </p:sp>
      <p:sp>
        <p:nvSpPr>
          <p:cNvPr id="3" name="Επίπεδο κύριου τμήματος ένα…"/>
          <p:cNvSpPr txBox="1"/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4" name="Αριθμός σλάιντ"/>
          <p:cNvSpPr txBox="1"/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"/><Relationship Id="rId3" Type="http://schemas.openxmlformats.org/officeDocument/2006/relationships/hyperlink" Target="https://commons.wikimedia.org/wiki/File:Stockhausen+Antonio.jpg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"/><Relationship Id="rId3" Type="http://schemas.openxmlformats.org/officeDocument/2006/relationships/hyperlink" Target="https://en.wikipedia.org/wiki/Pierre_Boulez#/media/File:Pierre_Boulez_gastdirigent_bij_het_Concertgebouworkest,_Pierre_Boulez,_Bestanddeelnr_914-7937.jpg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Μαθαίνω για τον Αλεατορισμό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Μαθαίνω για τον Αλεατορισμό</a:t>
            </a:r>
          </a:p>
        </p:txBody>
      </p:sp>
      <p:sp>
        <p:nvSpPr>
          <p:cNvPr id="120" name="Διπλό κλικ για αλλαγή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900"/>
              </a:spcBef>
              <a:defRPr sz="5200"/>
            </a:lvl1pPr>
          </a:lstStyle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Αλεατορική μουσικ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Αλεατορική μουσική</a:t>
            </a:r>
          </a:p>
        </p:txBody>
      </p:sp>
      <p:sp>
        <p:nvSpPr>
          <p:cNvPr id="123" name="Αφορά τη μουσική εκείνη στην οποία κάποια μουσικά χαρακτηριστικά αφήνονται ελεύθερα να εκτελεστούν με τυχαίο τρόπο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Αφορά τη μουσική εκείνη στην οποία κάποια μουσικά χαρακτηριστικά αφήνονται ελεύθερα να εκτελεστούν με τυχαίο τρόπο. </a:t>
            </a:r>
          </a:p>
          <a:p>
            <a:pPr/>
            <a:r>
              <a:t>Ο ερμηνευτής, με τις προσωπικές του επιλογές και μέσα σε συγκεκριμένο πλαίσιο, διαμορφώνει το έργο.</a:t>
            </a:r>
          </a:p>
          <a:p>
            <a:pPr/>
            <a:r>
              <a:t>Ο συνθέτης, μπορεί να στηρίζεται στον παράγοντα της τύχης για τη δημιουργία της σύνθεσης. </a:t>
            </a:r>
          </a:p>
          <a:p>
            <a:pPr/>
            <a:r>
              <a:t>Η μουσική σύνθεση διευρύνεται και ανανεώνεται κάθε φορά που επαναλαμβάνεται.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John Cage (1912 – 199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John Cage (1912 – 1992)</a:t>
            </a:r>
          </a:p>
        </p:txBody>
      </p:sp>
      <p:sp>
        <p:nvSpPr>
          <p:cNvPr id="126" name="Πρωτεργάτης του Αλεατορισμού, της ηλεκτρονικής μουσικής και της αντισυμβατικής χρήσης των μουσικών οργάνων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88619" indent="-388619" defTabSz="742950">
              <a:spcBef>
                <a:spcPts val="4700"/>
              </a:spcBef>
              <a:defRPr sz="3400"/>
            </a:pPr>
            <a:r>
              <a:t>Πρωτεργάτης του Αλεατορισμού, της ηλεκτρονικής μουσικής και της αντισυμβατικής χρήσης των μουσικών οργάνων. </a:t>
            </a:r>
          </a:p>
          <a:p>
            <a:pPr marL="388619" indent="-388619" defTabSz="742950">
              <a:spcBef>
                <a:spcPts val="4700"/>
              </a:spcBef>
              <a:defRPr sz="3400"/>
            </a:pPr>
            <a:r>
              <a:t>Θεωρείται ένας από τους πλέον σημαντικούς συνθέτες του 20ού αιώνα.</a:t>
            </a:r>
          </a:p>
          <a:p>
            <a:pPr marL="388619" indent="-388619" defTabSz="742950">
              <a:spcBef>
                <a:spcPts val="4700"/>
              </a:spcBef>
              <a:defRPr sz="3400"/>
            </a:pPr>
            <a:r>
              <a:t>Το 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4’33 </a:t>
            </a:r>
            <a:r>
              <a:t>είναι η πλέον δημοφιλής σύνθεσή του, το πιο σημαντικό από τα έργα του και μια από τις πλέον αμφιλεγόμενες δημιουργίες του. </a:t>
            </a:r>
          </a:p>
          <a:p>
            <a:pPr marL="388619" indent="-388619" defTabSz="742950">
              <a:spcBef>
                <a:spcPts val="4700"/>
              </a:spcBef>
              <a:defRPr sz="3400"/>
            </a:pPr>
            <a:r>
              <a:t>Επινόησε την έννοια του προετοιμασμένου πιάνου.</a:t>
            </a:r>
          </a:p>
          <a:p>
            <a:pPr marL="388619" indent="-388619" defTabSz="742950">
              <a:spcBef>
                <a:spcPts val="4700"/>
              </a:spcBef>
              <a:defRPr sz="3400"/>
            </a:pPr>
            <a:r>
              <a:t>Προτεινόμενο αλεατρορικό έργο για ακρόαση: 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Music of Changes</a:t>
            </a:r>
            <a:r>
              <a:t>.</a:t>
            </a:r>
          </a:p>
        </p:txBody>
      </p:sp>
      <p:grpSp>
        <p:nvGrpSpPr>
          <p:cNvPr id="131" name="Ομαδοποίηση"/>
          <p:cNvGrpSpPr/>
          <p:nvPr/>
        </p:nvGrpSpPr>
        <p:grpSpPr>
          <a:xfrm>
            <a:off x="15272081" y="3770672"/>
            <a:ext cx="5850790" cy="9376929"/>
            <a:chOff x="0" y="0"/>
            <a:chExt cx="5850788" cy="9376927"/>
          </a:xfrm>
        </p:grpSpPr>
        <p:pic>
          <p:nvPicPr>
            <p:cNvPr id="127" name="Εικόνα" descr="Εικόνα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850789" cy="7802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0" name="Caption"/>
            <p:cNvGrpSpPr/>
            <p:nvPr/>
          </p:nvGrpSpPr>
          <p:grpSpPr>
            <a:xfrm>
              <a:off x="0" y="7903726"/>
              <a:ext cx="5850788" cy="1473203"/>
              <a:chOff x="0" y="0"/>
              <a:chExt cx="5850787" cy="1473201"/>
            </a:xfrm>
          </p:grpSpPr>
          <p:sp>
            <p:nvSpPr>
              <p:cNvPr id="128" name="Ορθογώνιο"/>
              <p:cNvSpPr/>
              <p:nvPr/>
            </p:nvSpPr>
            <p:spPr>
              <a:xfrm>
                <a:off x="0" y="0"/>
                <a:ext cx="5850788" cy="1473202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9" name="CC0,…"/>
              <p:cNvSpPr txBox="1"/>
              <p:nvPr/>
            </p:nvSpPr>
            <p:spPr>
              <a:xfrm>
                <a:off x="-1" y="-1"/>
                <a:ext cx="5850789" cy="1473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r>
                  <a:t>CC0, </a:t>
                </a:r>
              </a:p>
              <a:p>
                <a:pPr>
                  <a:defRPr sz="3000">
                    <a:solidFill>
                      <a:srgbClr val="FFFFFF"/>
                    </a:solidFill>
                  </a:defRPr>
                </a:pPr>
                <a:r>
                  <a:t>https://en.wikipedia.org/wiki/File:John_Cage_(1988).jpg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Karlheinz Stockhausen (1928 - 2007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26440">
              <a:defRPr sz="9800"/>
            </a:lvl1pPr>
          </a:lstStyle>
          <a:p>
            <a:pPr/>
            <a:r>
              <a:t>Karlheinz Stockhausen (1928 - 2007)</a:t>
            </a:r>
          </a:p>
        </p:txBody>
      </p:sp>
      <p:sp>
        <p:nvSpPr>
          <p:cNvPr id="134" name="Ένας από τους πλέον σημαντικούς και πρωτοπόρους συνθέτες του 20ού αιώνα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Ένας από τους πλέον σημαντικούς και πρωτοπόρους συνθέτες του 20ού αιώνα.</a:t>
            </a:r>
          </a:p>
          <a:p>
            <a:pPr/>
            <a:r>
              <a:t>Έγραψε ηλεκτρονική μουσική, αλλά και αλεατορικά μουσικά έργα.</a:t>
            </a:r>
          </a:p>
          <a:p>
            <a:pPr/>
            <a:r>
              <a:t>Πίστευε ότι η ύπαρξη του τυχαίου στη μουσική μπορεί να προσθέσει μια νέα διάσταση στο καλλιτεχνικό αποτέλεσμα.</a:t>
            </a:r>
          </a:p>
          <a:p>
            <a:pPr/>
            <a:r>
              <a:t>Προτεινόμενα αλεατορικά έργα για ακρόαση: 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Klavierstück XI</a:t>
            </a:r>
            <a:r>
              <a:t> και 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Zyklus</a:t>
            </a:r>
            <a:r>
              <a:t>.</a:t>
            </a:r>
          </a:p>
        </p:txBody>
      </p:sp>
      <p:grpSp>
        <p:nvGrpSpPr>
          <p:cNvPr id="139" name="Ομαδοποίηση"/>
          <p:cNvGrpSpPr/>
          <p:nvPr/>
        </p:nvGrpSpPr>
        <p:grpSpPr>
          <a:xfrm>
            <a:off x="15541660" y="3952695"/>
            <a:ext cx="4572002" cy="9399591"/>
            <a:chOff x="0" y="0"/>
            <a:chExt cx="4572001" cy="9399589"/>
          </a:xfrm>
        </p:grpSpPr>
        <p:pic>
          <p:nvPicPr>
            <p:cNvPr id="135" name="Εικόνα" descr="Εικόνα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196" t="0" r="41509" b="0"/>
            <a:stretch>
              <a:fillRect/>
            </a:stretch>
          </p:blipFill>
          <p:spPr>
            <a:xfrm>
              <a:off x="373657" y="0"/>
              <a:ext cx="3824535" cy="64531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8" name="Caption"/>
            <p:cNvGrpSpPr/>
            <p:nvPr/>
          </p:nvGrpSpPr>
          <p:grpSpPr>
            <a:xfrm>
              <a:off x="-1" y="6554788"/>
              <a:ext cx="4572003" cy="2844802"/>
              <a:chOff x="0" y="0"/>
              <a:chExt cx="4572001" cy="2844801"/>
            </a:xfrm>
          </p:grpSpPr>
          <p:sp>
            <p:nvSpPr>
              <p:cNvPr id="136" name="Ορθογώνιο"/>
              <p:cNvSpPr/>
              <p:nvPr/>
            </p:nvSpPr>
            <p:spPr>
              <a:xfrm>
                <a:off x="0" y="0"/>
                <a:ext cx="4572002" cy="2844802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37" name="CC0,…"/>
              <p:cNvSpPr txBox="1"/>
              <p:nvPr/>
            </p:nvSpPr>
            <p:spPr>
              <a:xfrm>
                <a:off x="-1" y="0"/>
                <a:ext cx="4572003" cy="2844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r>
                  <a:t>CC0,</a:t>
                </a:r>
              </a:p>
              <a:p>
                <a:pPr>
                  <a:defRPr sz="3000" u="sng">
                    <a:solidFill>
                      <a:srgbClr val="FFFFFF"/>
                    </a:solidFill>
                  </a:defRPr>
                </a:pPr>
                <a:r>
                  <a:rPr>
                    <a:solidFill>
                      <a:srgbClr val="0000FF"/>
                    </a:solidFill>
                    <a:uFill>
                      <a:solidFill>
                        <a:srgbClr val="0000FF"/>
                      </a:solidFill>
                    </a:uFill>
                    <a:hlinkClick r:id="rId3" invalidUrl="" action="" tgtFrame="" tooltip="" history="1" highlightClick="0" endSnd="0"/>
                  </a:rPr>
                  <a:t>https://commons.wikimedia.org/wiki/File:Stockhausen%2BAntonio.jpg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ierre Boulez (1925 - 2016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Pierre Boulez (1925 - 2016)</a:t>
            </a:r>
          </a:p>
        </p:txBody>
      </p:sp>
      <p:sp>
        <p:nvSpPr>
          <p:cNvPr id="142" name="Ένας από τους πλέον σημαντικούς συνθέτες και διευθυντές ορχήστρας του 20ού αιώνα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Ένας από τους πλέον σημαντικούς συνθέτες και διευθυντές ορχήστρας του 20ού αιώνα.</a:t>
            </a:r>
          </a:p>
          <a:p>
            <a:pPr/>
            <a:r>
              <a:t>Πραγματοποίησε σπουδές με τον Olivier Messiaen. </a:t>
            </a:r>
          </a:p>
          <a:p>
            <a:pPr/>
            <a:r>
              <a:t>Ήταν γνωστός για την πρωτοποριακή του προσέγγιση στη μουσική και για την ανάπτυξη του καθολικού σειραϊσμού και του αλεατορισμού.</a:t>
            </a:r>
          </a:p>
          <a:p>
            <a:pPr/>
            <a:r>
              <a:t>Προτεινόμενη αλεατορική σύνθεση για ακρόαση: 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Pli selon pli</a:t>
            </a:r>
            <a:r>
              <a:t>.</a:t>
            </a:r>
          </a:p>
        </p:txBody>
      </p:sp>
      <p:grpSp>
        <p:nvGrpSpPr>
          <p:cNvPr id="147" name="Ομαδοποίηση"/>
          <p:cNvGrpSpPr/>
          <p:nvPr/>
        </p:nvGrpSpPr>
        <p:grpSpPr>
          <a:xfrm>
            <a:off x="14197189" y="3644501"/>
            <a:ext cx="7065356" cy="9870682"/>
            <a:chOff x="0" y="0"/>
            <a:chExt cx="7065355" cy="9870680"/>
          </a:xfrm>
        </p:grpSpPr>
        <p:pic>
          <p:nvPicPr>
            <p:cNvPr id="143" name="Εικόνα" descr="Εικόνα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35364" r="0" b="0"/>
            <a:stretch>
              <a:fillRect/>
            </a:stretch>
          </p:blipFill>
          <p:spPr>
            <a:xfrm>
              <a:off x="0" y="0"/>
              <a:ext cx="7065356" cy="6924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6" name="Caption"/>
            <p:cNvGrpSpPr/>
            <p:nvPr/>
          </p:nvGrpSpPr>
          <p:grpSpPr>
            <a:xfrm>
              <a:off x="0" y="7025878"/>
              <a:ext cx="7065355" cy="2844803"/>
              <a:chOff x="0" y="0"/>
              <a:chExt cx="7065354" cy="2844801"/>
            </a:xfrm>
          </p:grpSpPr>
          <p:sp>
            <p:nvSpPr>
              <p:cNvPr id="144" name="Ορθογώνιο"/>
              <p:cNvSpPr/>
              <p:nvPr/>
            </p:nvSpPr>
            <p:spPr>
              <a:xfrm>
                <a:off x="0" y="0"/>
                <a:ext cx="7065355" cy="2844802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45" name="CC0,…"/>
              <p:cNvSpPr txBox="1"/>
              <p:nvPr/>
            </p:nvSpPr>
            <p:spPr>
              <a:xfrm>
                <a:off x="0" y="0"/>
                <a:ext cx="7065355" cy="2844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r>
                  <a:t>CC0, </a:t>
                </a:r>
              </a:p>
              <a:p>
                <a:pPr>
                  <a:defRPr sz="3000" u="sng">
                    <a:solidFill>
                      <a:srgbClr val="FFFFFF"/>
                    </a:solidFill>
                  </a:defRPr>
                </a:pPr>
                <a:r>
                  <a:rPr>
                    <a:solidFill>
                      <a:srgbClr val="0000FF"/>
                    </a:solidFill>
                    <a:uFill>
                      <a:solidFill>
                        <a:srgbClr val="0000FF"/>
                      </a:solidFill>
                    </a:uFill>
                    <a:hlinkClick r:id="rId3" invalidUrl="" action="" tgtFrame="" tooltip="" history="1" highlightClick="0" endSnd="0"/>
                  </a:rPr>
                  <a:t>https://en.wikipedia.org/wiki/Pierre_Boulez#/media/File:Pierre_Boulez_gastdirigent_bij_het_Concertgebouworkest,_Pierre_Boulez,_Bestanddeelnr_914-7937.jpg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FFFF"/>
      </a:dk1>
      <a:lt1>
        <a:srgbClr val="FF0000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