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sldIdLst>
    <p:sldId id="256" r:id="rId2"/>
    <p:sldId id="261" r:id="rId3"/>
    <p:sldId id="265" r:id="rId4"/>
    <p:sldId id="264" r:id="rId5"/>
    <p:sldId id="263" r:id="rId6"/>
    <p:sldId id="271" r:id="rId7"/>
    <p:sldId id="273" r:id="rId8"/>
    <p:sldId id="274" r:id="rId9"/>
    <p:sldId id="275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3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99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20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739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4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10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8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3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8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8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2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5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6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5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4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5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IANNIS XENAKIS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(1922-2001)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360613" y="4929779"/>
            <a:ext cx="8915399" cy="1126283"/>
          </a:xfrm>
        </p:spPr>
        <p:txBody>
          <a:bodyPr/>
          <a:lstStyle/>
          <a:p>
            <a:r>
              <a:rPr lang="el-GR" b="1" dirty="0" smtClean="0"/>
              <a:t>Αρχιτέκτονας, Συνθέτης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661586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6019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Σημαντικά Έργα</a:t>
            </a:r>
            <a:br>
              <a:rPr lang="el-GR" b="1" dirty="0">
                <a:solidFill>
                  <a:schemeClr val="tx1"/>
                </a:solidFill>
              </a:rPr>
            </a:b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Μουσικά Έργα</a:t>
            </a:r>
            <a:r>
              <a:rPr lang="el-GR" b="1" dirty="0" smtClean="0">
                <a:solidFill>
                  <a:schemeClr val="tx1"/>
                </a:solidFill>
              </a:rPr>
              <a:t>: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l-GR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"Metastasis</a:t>
            </a:r>
            <a:r>
              <a:rPr lang="en-US" b="1" dirty="0">
                <a:solidFill>
                  <a:schemeClr val="tx1"/>
                </a:solidFill>
              </a:rPr>
              <a:t>" (1953-54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l-GR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"</a:t>
            </a:r>
            <a:r>
              <a:rPr lang="en-US" b="1" dirty="0" err="1" smtClean="0">
                <a:solidFill>
                  <a:schemeClr val="tx1"/>
                </a:solidFill>
              </a:rPr>
              <a:t>Pithoprakta</a:t>
            </a:r>
            <a:r>
              <a:rPr lang="en-US" b="1" dirty="0">
                <a:solidFill>
                  <a:schemeClr val="tx1"/>
                </a:solidFill>
              </a:rPr>
              <a:t>" (1955-56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l-GR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"</a:t>
            </a:r>
            <a:r>
              <a:rPr lang="en-US" b="1" dirty="0" err="1" smtClean="0">
                <a:solidFill>
                  <a:schemeClr val="tx1"/>
                </a:solidFill>
              </a:rPr>
              <a:t>Persephassa</a:t>
            </a:r>
            <a:r>
              <a:rPr lang="en-US" b="1" dirty="0">
                <a:solidFill>
                  <a:schemeClr val="tx1"/>
                </a:solidFill>
              </a:rPr>
              <a:t>" (1969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l-GR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7166957" y="1969474"/>
            <a:ext cx="4338673" cy="576263"/>
          </a:xfrm>
        </p:spPr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Αρχιτεκτονικά Έργα</a:t>
            </a:r>
            <a:r>
              <a:rPr lang="el-GR" b="1" dirty="0" smtClean="0">
                <a:solidFill>
                  <a:schemeClr val="tx1"/>
                </a:solidFill>
              </a:rPr>
              <a:t>: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 b="1" dirty="0" smtClean="0">
              <a:solidFill>
                <a:schemeClr val="tx1"/>
              </a:solidFill>
            </a:endParaRPr>
          </a:p>
          <a:p>
            <a:r>
              <a:rPr lang="el-GR" b="1" dirty="0" smtClean="0">
                <a:solidFill>
                  <a:schemeClr val="tx1"/>
                </a:solidFill>
              </a:rPr>
              <a:t>1958 Περίπτερο </a:t>
            </a:r>
            <a:r>
              <a:rPr lang="en-US" b="1" dirty="0" smtClean="0">
                <a:solidFill>
                  <a:schemeClr val="tx1"/>
                </a:solidFill>
              </a:rPr>
              <a:t>Philips </a:t>
            </a:r>
            <a:r>
              <a:rPr lang="en-US" b="1" dirty="0" smtClean="0">
                <a:solidFill>
                  <a:schemeClr val="tx1"/>
                </a:solidFill>
              </a:rPr>
              <a:t>Pavilion</a:t>
            </a:r>
            <a:r>
              <a:rPr lang="el-GR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endParaRPr lang="el-GR" b="1" dirty="0">
              <a:solidFill>
                <a:schemeClr val="tx1"/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433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1259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Επιρροές και Κληρονομιά</a:t>
            </a:r>
            <a:r>
              <a:rPr lang="el-GR" b="1" dirty="0"/>
              <a:t/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89212" y="1820790"/>
            <a:ext cx="4342893" cy="724947"/>
          </a:xfrm>
        </p:spPr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Επιρροές</a:t>
            </a:r>
            <a:r>
              <a:rPr lang="el-GR" dirty="0">
                <a:solidFill>
                  <a:schemeClr val="tx1"/>
                </a:solidFill>
              </a:rPr>
              <a:t>: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1"/>
                </a:solidFill>
              </a:rPr>
              <a:t>Ο αρχαίος μαθηματικός και φιλόσοφος  </a:t>
            </a:r>
            <a:r>
              <a:rPr lang="el-GR" b="1" dirty="0" smtClean="0">
                <a:solidFill>
                  <a:schemeClr val="tx1"/>
                </a:solidFill>
              </a:rPr>
              <a:t>Πυθαγόρας.</a:t>
            </a:r>
            <a:endParaRPr lang="el-GR" b="1" dirty="0">
              <a:solidFill>
                <a:schemeClr val="tx1"/>
              </a:solidFill>
            </a:endParaRPr>
          </a:p>
          <a:p>
            <a:r>
              <a:rPr lang="el-GR" b="1" dirty="0" smtClean="0">
                <a:solidFill>
                  <a:schemeClr val="tx1"/>
                </a:solidFill>
              </a:rPr>
              <a:t>Ο συνθέτης </a:t>
            </a:r>
            <a:r>
              <a:rPr lang="el-GR" b="1" dirty="0" err="1" smtClean="0">
                <a:solidFill>
                  <a:schemeClr val="tx1"/>
                </a:solidFill>
              </a:rPr>
              <a:t>Olivier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l-GR" b="1" dirty="0" err="1" smtClean="0">
                <a:solidFill>
                  <a:schemeClr val="tx1"/>
                </a:solidFill>
              </a:rPr>
              <a:t>Messiaen</a:t>
            </a:r>
            <a:r>
              <a:rPr lang="el-GR" b="1" dirty="0" smtClean="0">
                <a:solidFill>
                  <a:schemeClr val="tx1"/>
                </a:solidFill>
              </a:rPr>
              <a:t>.</a:t>
            </a:r>
            <a:endParaRPr lang="el-GR" b="1" dirty="0">
              <a:solidFill>
                <a:schemeClr val="tx1"/>
              </a:solidFill>
            </a:endParaRPr>
          </a:p>
          <a:p>
            <a:endParaRPr lang="el-GR" b="1" dirty="0"/>
          </a:p>
          <a:p>
            <a:pPr marL="45720" indent="0">
              <a:buNone/>
            </a:pPr>
            <a:r>
              <a:rPr lang="el-GR" b="1" dirty="0"/>
              <a:t>	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7506629" y="1409700"/>
            <a:ext cx="3999001" cy="563003"/>
          </a:xfrm>
        </p:spPr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Κληρονομιά: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Πρωτοπόρος της ηλεκτρονικής </a:t>
            </a:r>
            <a:r>
              <a:rPr lang="el-GR" b="1" dirty="0" smtClean="0">
                <a:solidFill>
                  <a:schemeClr val="tx1"/>
                </a:solidFill>
              </a:rPr>
              <a:t>μουσικής.</a:t>
            </a:r>
            <a:endParaRPr lang="el-GR" b="1" dirty="0">
              <a:solidFill>
                <a:schemeClr val="tx1"/>
              </a:solidFill>
            </a:endParaRPr>
          </a:p>
          <a:p>
            <a:r>
              <a:rPr lang="el-GR" b="1" dirty="0" smtClean="0">
                <a:solidFill>
                  <a:schemeClr val="tx1"/>
                </a:solidFill>
              </a:rPr>
              <a:t>Καθοριστική η συμβολή του στη </a:t>
            </a:r>
            <a:r>
              <a:rPr lang="el-GR" b="1" dirty="0">
                <a:solidFill>
                  <a:schemeClr val="tx1"/>
                </a:solidFill>
              </a:rPr>
              <a:t>σύγχρονη μουσική και </a:t>
            </a:r>
            <a:r>
              <a:rPr lang="el-GR" b="1" dirty="0" smtClean="0">
                <a:solidFill>
                  <a:schemeClr val="tx1"/>
                </a:solidFill>
              </a:rPr>
              <a:t>αρχιτεκτονική.</a:t>
            </a:r>
            <a:endParaRPr lang="el-GR" b="1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Ι</a:t>
            </a:r>
            <a:r>
              <a:rPr lang="el-GR" b="1" dirty="0" smtClean="0">
                <a:solidFill>
                  <a:schemeClr val="tx1"/>
                </a:solidFill>
              </a:rPr>
              <a:t>δρυτής  </a:t>
            </a:r>
            <a:r>
              <a:rPr lang="el-GR" b="1" dirty="0">
                <a:solidFill>
                  <a:schemeClr val="tx1"/>
                </a:solidFill>
              </a:rPr>
              <a:t>του Κέντρου Σύγχρονης Μουσικής Έρευνας (ΚΣΥΜΕ</a:t>
            </a:r>
            <a:r>
              <a:rPr lang="el-GR" b="1" dirty="0" smtClean="0">
                <a:solidFill>
                  <a:schemeClr val="tx1"/>
                </a:solidFill>
              </a:rPr>
              <a:t>).</a:t>
            </a: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6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29324" y="317638"/>
            <a:ext cx="8911687" cy="1280890"/>
          </a:xfrm>
        </p:spPr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Βραβεία και Διακρίσεις</a:t>
            </a:r>
            <a:br>
              <a:rPr lang="el-GR" b="1" dirty="0">
                <a:solidFill>
                  <a:schemeClr val="tx1"/>
                </a:solidFill>
              </a:rPr>
            </a:b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939373" y="1638300"/>
            <a:ext cx="3992732" cy="910665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Βραβεία</a:t>
            </a:r>
            <a:endParaRPr lang="el-GR" b="1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Kyoto </a:t>
            </a:r>
            <a:r>
              <a:rPr lang="en-US" b="1" dirty="0">
                <a:solidFill>
                  <a:schemeClr val="tx1"/>
                </a:solidFill>
              </a:rPr>
              <a:t>Prize (1997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l-GR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Polar </a:t>
            </a:r>
            <a:r>
              <a:rPr lang="en-US" b="1" dirty="0">
                <a:solidFill>
                  <a:schemeClr val="tx1"/>
                </a:solidFill>
              </a:rPr>
              <a:t>Music Prize (1999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l-GR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7506629" y="1244600"/>
            <a:ext cx="3999001" cy="728103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Διακρίσεις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Μέλος της </a:t>
            </a:r>
            <a:r>
              <a:rPr lang="en-US" b="1" dirty="0" err="1">
                <a:solidFill>
                  <a:schemeClr val="tx1"/>
                </a:solidFill>
              </a:rPr>
              <a:t>Académie</a:t>
            </a:r>
            <a:r>
              <a:rPr lang="en-US" b="1" dirty="0">
                <a:solidFill>
                  <a:schemeClr val="tx1"/>
                </a:solidFill>
              </a:rPr>
              <a:t> des Beaux-Arts </a:t>
            </a:r>
            <a:r>
              <a:rPr lang="el-GR" b="1" dirty="0">
                <a:solidFill>
                  <a:schemeClr val="tx1"/>
                </a:solidFill>
              </a:rPr>
              <a:t>της </a:t>
            </a:r>
            <a:r>
              <a:rPr lang="el-GR" b="1" dirty="0" smtClean="0">
                <a:solidFill>
                  <a:schemeClr val="tx1"/>
                </a:solidFill>
              </a:rPr>
              <a:t>Γαλλίας.</a:t>
            </a:r>
            <a:endParaRPr lang="el-GR" b="1" dirty="0">
              <a:solidFill>
                <a:schemeClr val="tx1"/>
              </a:solidFill>
            </a:endParaRPr>
          </a:p>
          <a:p>
            <a:r>
              <a:rPr lang="el-GR" b="1" dirty="0" smtClean="0">
                <a:solidFill>
                  <a:schemeClr val="tx1"/>
                </a:solidFill>
              </a:rPr>
              <a:t>1989 Επίτιμος Διδάκτορας στο Πανεπιστήμιο </a:t>
            </a:r>
            <a:r>
              <a:rPr lang="el-GR" b="1" dirty="0">
                <a:solidFill>
                  <a:schemeClr val="tx1"/>
                </a:solidFill>
              </a:rPr>
              <a:t>του </a:t>
            </a:r>
            <a:r>
              <a:rPr lang="el-GR" b="1" dirty="0" smtClean="0">
                <a:solidFill>
                  <a:schemeClr val="tx1"/>
                </a:solidFill>
              </a:rPr>
              <a:t>Εδιμβούργου. </a:t>
            </a:r>
            <a:endParaRPr lang="el-GR" b="1" dirty="0" smtClean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Ε</a:t>
            </a:r>
            <a:r>
              <a:rPr lang="el-GR" b="1" dirty="0" smtClean="0">
                <a:solidFill>
                  <a:schemeClr val="tx1"/>
                </a:solidFill>
              </a:rPr>
              <a:t>πίτιμος </a:t>
            </a:r>
            <a:r>
              <a:rPr lang="el-GR" b="1" dirty="0">
                <a:solidFill>
                  <a:schemeClr val="tx1"/>
                </a:solidFill>
              </a:rPr>
              <a:t>καθηγητής του Πανεπιστημίου της Σορβόννης (</a:t>
            </a:r>
            <a:r>
              <a:rPr lang="el-GR" b="1" dirty="0" err="1">
                <a:solidFill>
                  <a:schemeClr val="tx1"/>
                </a:solidFill>
              </a:rPr>
              <a:t>Paris</a:t>
            </a:r>
            <a:r>
              <a:rPr lang="el-GR" b="1" dirty="0">
                <a:solidFill>
                  <a:schemeClr val="tx1"/>
                </a:solidFill>
              </a:rPr>
              <a:t> I</a:t>
            </a:r>
            <a:r>
              <a:rPr lang="el-GR" b="1" dirty="0" smtClean="0">
                <a:solidFill>
                  <a:schemeClr val="tx1"/>
                </a:solidFill>
              </a:rPr>
              <a:t>) στο οποίο δίδαξε πολλά χρόνια.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392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6807200" y="609600"/>
            <a:ext cx="45847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sz="2800" b="1" dirty="0" err="1" smtClean="0"/>
              <a:t>Ιάννης</a:t>
            </a:r>
            <a:r>
              <a:rPr lang="el-GR" sz="2800" b="1" dirty="0" smtClean="0"/>
              <a:t> Ξενάκης</a:t>
            </a:r>
          </a:p>
          <a:p>
            <a:endParaRPr lang="el-GR" sz="2800" b="1" dirty="0" smtClean="0"/>
          </a:p>
          <a:p>
            <a:r>
              <a:rPr lang="el-GR" sz="2800" b="1" dirty="0" smtClean="0"/>
              <a:t>29 </a:t>
            </a:r>
            <a:r>
              <a:rPr lang="el-GR" sz="2800" b="1" dirty="0"/>
              <a:t>Μαΐου </a:t>
            </a:r>
            <a:r>
              <a:rPr lang="el-GR" sz="2800" b="1" dirty="0" smtClean="0"/>
              <a:t>1922- </a:t>
            </a:r>
          </a:p>
          <a:p>
            <a:r>
              <a:rPr lang="el-GR" sz="2800" b="1" dirty="0" smtClean="0"/>
              <a:t>4 </a:t>
            </a:r>
            <a:r>
              <a:rPr lang="el-GR" sz="2800" b="1" dirty="0"/>
              <a:t>Φεβρουαρίου </a:t>
            </a:r>
            <a:r>
              <a:rPr lang="el-GR" sz="2800" b="1" dirty="0" smtClean="0"/>
              <a:t>2001 </a:t>
            </a:r>
          </a:p>
          <a:p>
            <a:endParaRPr lang="el-GR" sz="2400" b="1" dirty="0" smtClean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8" name="Θέση εικόνας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r="7676"/>
          <a:stretch>
            <a:fillRect/>
          </a:stretch>
        </p:blipFill>
        <p:spPr>
          <a:xfrm>
            <a:off x="295148" y="904747"/>
            <a:ext cx="5949961" cy="4683253"/>
          </a:xfrm>
        </p:spPr>
      </p:pic>
    </p:spTree>
    <p:extLst>
      <p:ext uri="{BB962C8B-B14F-4D97-AF65-F5344CB8AC3E}">
        <p14:creationId xmlns:p14="http://schemas.microsoft.com/office/powerpoint/2010/main" val="28370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Εκπαίδευση 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err="1">
                <a:solidFill>
                  <a:schemeClr val="tx1"/>
                </a:solidFill>
              </a:rPr>
              <a:t>Αρχιτεκτονική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Σχολή</a:t>
            </a:r>
            <a:r>
              <a:rPr lang="fr-FR" b="1" dirty="0">
                <a:solidFill>
                  <a:schemeClr val="tx1"/>
                </a:solidFill>
              </a:rPr>
              <a:t>: </a:t>
            </a:r>
          </a:p>
          <a:p>
            <a:r>
              <a:rPr lang="fr-FR" b="1" dirty="0">
                <a:solidFill>
                  <a:schemeClr val="tx1"/>
                </a:solidFill>
              </a:rPr>
              <a:t>École des Beaux-Arts, </a:t>
            </a:r>
            <a:r>
              <a:rPr lang="fr-FR" b="1" dirty="0" smtClean="0">
                <a:solidFill>
                  <a:schemeClr val="tx1"/>
                </a:solidFill>
              </a:rPr>
              <a:t>Πα</a:t>
            </a:r>
            <a:r>
              <a:rPr lang="fr-FR" b="1" dirty="0" err="1" smtClean="0">
                <a:solidFill>
                  <a:schemeClr val="tx1"/>
                </a:solidFill>
              </a:rPr>
              <a:t>ρίσι</a:t>
            </a:r>
            <a:r>
              <a:rPr lang="el-G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  <a:p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chemeClr val="tx1"/>
                </a:solidFill>
              </a:rPr>
              <a:t>Μουσικές </a:t>
            </a:r>
            <a:r>
              <a:rPr lang="el-GR" b="1" dirty="0">
                <a:solidFill>
                  <a:schemeClr val="tx1"/>
                </a:solidFill>
              </a:rPr>
              <a:t>Σπουδές: </a:t>
            </a:r>
          </a:p>
          <a:p>
            <a:r>
              <a:rPr lang="el-GR" b="1" dirty="0">
                <a:solidFill>
                  <a:schemeClr val="tx1"/>
                </a:solidFill>
              </a:rPr>
              <a:t>Ξεκίνησε ως αυτοδίδακτος, αργότερα </a:t>
            </a:r>
            <a:r>
              <a:rPr lang="el-GR" b="1" dirty="0" smtClean="0">
                <a:solidFill>
                  <a:schemeClr val="tx1"/>
                </a:solidFill>
              </a:rPr>
              <a:t>έγινε μαθητής </a:t>
            </a:r>
            <a:r>
              <a:rPr lang="el-GR" b="1" dirty="0">
                <a:solidFill>
                  <a:schemeClr val="tx1"/>
                </a:solidFill>
              </a:rPr>
              <a:t>του </a:t>
            </a:r>
            <a:r>
              <a:rPr lang="el-GR" b="1" dirty="0" err="1">
                <a:solidFill>
                  <a:schemeClr val="tx1"/>
                </a:solidFill>
              </a:rPr>
              <a:t>Arthur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b="1" dirty="0" err="1">
                <a:solidFill>
                  <a:schemeClr val="tx1"/>
                </a:solidFill>
              </a:rPr>
              <a:t>Honegger</a:t>
            </a:r>
            <a:r>
              <a:rPr lang="el-GR" b="1" dirty="0">
                <a:solidFill>
                  <a:schemeClr val="tx1"/>
                </a:solidFill>
              </a:rPr>
              <a:t> και του </a:t>
            </a:r>
            <a:r>
              <a:rPr lang="el-GR" b="1" dirty="0" err="1">
                <a:solidFill>
                  <a:schemeClr val="tx1"/>
                </a:solidFill>
              </a:rPr>
              <a:t>Darius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b="1" dirty="0" err="1" smtClean="0">
                <a:solidFill>
                  <a:schemeClr val="tx1"/>
                </a:solidFill>
              </a:rPr>
              <a:t>Milhaud</a:t>
            </a:r>
            <a:r>
              <a:rPr lang="el-GR" b="1" dirty="0" smtClean="0">
                <a:solidFill>
                  <a:schemeClr val="tx1"/>
                </a:solidFill>
              </a:rPr>
              <a:t>.</a:t>
            </a:r>
            <a:endParaRPr lang="el-GR" b="1" dirty="0">
              <a:solidFill>
                <a:schemeClr val="tx1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378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1"/>
                </a:solidFill>
              </a:rPr>
              <a:t>Καριέρα: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Αρχιτεκτονική</a:t>
            </a:r>
            <a:endParaRPr lang="el-GR" b="1" dirty="0">
              <a:solidFill>
                <a:schemeClr val="tx1"/>
              </a:solidFill>
            </a:endParaRPr>
          </a:p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Συνεργασία με τον </a:t>
            </a:r>
            <a:r>
              <a:rPr lang="el-GR" b="1" dirty="0" err="1">
                <a:solidFill>
                  <a:schemeClr val="tx1"/>
                </a:solidFill>
              </a:rPr>
              <a:t>Le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b="1" dirty="0" err="1" smtClean="0">
                <a:solidFill>
                  <a:schemeClr val="tx1"/>
                </a:solidFill>
              </a:rPr>
              <a:t>Corbusier</a:t>
            </a:r>
            <a:r>
              <a:rPr lang="el-GR" b="1" dirty="0" smtClean="0">
                <a:solidFill>
                  <a:schemeClr val="tx1"/>
                </a:solidFill>
              </a:rPr>
              <a:t>.</a:t>
            </a:r>
            <a:endParaRPr lang="el-GR" b="1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Σχεδιασμός του </a:t>
            </a:r>
            <a:r>
              <a:rPr lang="el-GR" b="1" dirty="0" smtClean="0">
                <a:solidFill>
                  <a:schemeClr val="tx1"/>
                </a:solidFill>
              </a:rPr>
              <a:t>περιπτέρου Philips </a:t>
            </a:r>
            <a:r>
              <a:rPr lang="el-GR" b="1" dirty="0" err="1">
                <a:solidFill>
                  <a:schemeClr val="tx1"/>
                </a:solidFill>
              </a:rPr>
              <a:t>Pavilion</a:t>
            </a:r>
            <a:r>
              <a:rPr lang="el-GR" b="1" dirty="0">
                <a:solidFill>
                  <a:schemeClr val="tx1"/>
                </a:solidFill>
              </a:rPr>
              <a:t> (1958</a:t>
            </a:r>
            <a:r>
              <a:rPr lang="el-GR" b="1" dirty="0" smtClean="0">
                <a:solidFill>
                  <a:schemeClr val="tx1"/>
                </a:solidFill>
              </a:rPr>
              <a:t>).</a:t>
            </a:r>
            <a:endParaRPr lang="el-GR" b="1" dirty="0" smtClean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Από το 1960 και μετά, ο Ξενάκης αφιερώνεται ολοκληρωτικά στη μουσική σύνθεση. </a:t>
            </a:r>
            <a:br>
              <a:rPr lang="el-GR" b="1" dirty="0">
                <a:solidFill>
                  <a:schemeClr val="tx1"/>
                </a:solidFill>
              </a:rPr>
            </a:br>
            <a:endParaRPr lang="el-GR" b="1" dirty="0">
              <a:solidFill>
                <a:schemeClr val="tx1"/>
              </a:solidFill>
            </a:endParaRPr>
          </a:p>
          <a:p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Μουσική</a:t>
            </a:r>
            <a:endParaRPr lang="el-GR" b="1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Πρωτοποριακή χρήση των μαθηματικών στη </a:t>
            </a:r>
            <a:r>
              <a:rPr lang="el-GR" b="1" dirty="0" smtClean="0">
                <a:solidFill>
                  <a:schemeClr val="tx1"/>
                </a:solidFill>
              </a:rPr>
              <a:t>μουσική.</a:t>
            </a:r>
            <a:endParaRPr lang="el-GR" b="1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Εφαρμογή της θεωρίας </a:t>
            </a:r>
            <a:r>
              <a:rPr lang="el-GR" b="1" dirty="0" smtClean="0">
                <a:solidFill>
                  <a:schemeClr val="tx1"/>
                </a:solidFill>
              </a:rPr>
              <a:t>των πιθανοτήτων </a:t>
            </a:r>
            <a:r>
              <a:rPr lang="el-GR" b="1" dirty="0">
                <a:solidFill>
                  <a:schemeClr val="tx1"/>
                </a:solidFill>
              </a:rPr>
              <a:t>και </a:t>
            </a:r>
            <a:endParaRPr lang="el-GR" b="1" dirty="0" smtClean="0">
              <a:solidFill>
                <a:schemeClr val="tx1"/>
              </a:solidFill>
            </a:endParaRPr>
          </a:p>
          <a:p>
            <a:r>
              <a:rPr lang="el-GR" b="1" dirty="0" smtClean="0">
                <a:solidFill>
                  <a:schemeClr val="tx1"/>
                </a:solidFill>
              </a:rPr>
              <a:t>της </a:t>
            </a:r>
            <a:r>
              <a:rPr lang="el-GR" b="1" dirty="0">
                <a:solidFill>
                  <a:schemeClr val="tx1"/>
                </a:solidFill>
              </a:rPr>
              <a:t>Θ</a:t>
            </a:r>
            <a:r>
              <a:rPr lang="el-GR" b="1" dirty="0" smtClean="0">
                <a:solidFill>
                  <a:schemeClr val="tx1"/>
                </a:solidFill>
              </a:rPr>
              <a:t>εωρίας των </a:t>
            </a:r>
            <a:r>
              <a:rPr lang="el-GR" b="1" dirty="0" smtClean="0">
                <a:solidFill>
                  <a:schemeClr val="tx1"/>
                </a:solidFill>
              </a:rPr>
              <a:t>Συνόλων.</a:t>
            </a: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0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Στυλ και Τεχνικές</a:t>
            </a:r>
            <a:r>
              <a:rPr lang="el-GR" b="1" dirty="0"/>
              <a:t/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lvl="0" indent="0">
              <a:buNone/>
            </a:pPr>
            <a:r>
              <a:rPr lang="el-GR" sz="2400" b="1" dirty="0">
                <a:solidFill>
                  <a:schemeClr val="tx1"/>
                </a:solidFill>
              </a:rPr>
              <a:t>Συνθετικές Τεχνικές:</a:t>
            </a:r>
            <a:endParaRPr lang="el-GR" sz="2000" b="1" dirty="0">
              <a:solidFill>
                <a:schemeClr val="tx1"/>
              </a:solidFill>
            </a:endParaRPr>
          </a:p>
          <a:p>
            <a:pPr lvl="1"/>
            <a:r>
              <a:rPr lang="el-GR" b="1" dirty="0">
                <a:solidFill>
                  <a:schemeClr val="tx1"/>
                </a:solidFill>
              </a:rPr>
              <a:t>Στοχαστική </a:t>
            </a:r>
            <a:r>
              <a:rPr lang="el-GR" b="1" dirty="0" smtClean="0">
                <a:solidFill>
                  <a:schemeClr val="tx1"/>
                </a:solidFill>
              </a:rPr>
              <a:t>Μουσική.</a:t>
            </a:r>
            <a:endParaRPr lang="el-GR" sz="1800" b="1" dirty="0">
              <a:solidFill>
                <a:schemeClr val="tx1"/>
              </a:solidFill>
            </a:endParaRPr>
          </a:p>
          <a:p>
            <a:pPr lvl="1"/>
            <a:r>
              <a:rPr lang="el-GR" b="1" dirty="0" err="1">
                <a:solidFill>
                  <a:schemeClr val="tx1"/>
                </a:solidFill>
              </a:rPr>
              <a:t>Πολυτροπική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Μουσική.</a:t>
            </a:r>
            <a:endParaRPr lang="el-GR" sz="1800" b="1" dirty="0">
              <a:solidFill>
                <a:schemeClr val="tx1"/>
              </a:solidFill>
            </a:endParaRPr>
          </a:p>
          <a:p>
            <a:pPr lvl="1"/>
            <a:r>
              <a:rPr lang="el-GR" b="1" dirty="0">
                <a:solidFill>
                  <a:schemeClr val="tx1"/>
                </a:solidFill>
              </a:rPr>
              <a:t>Χρήση της Υπολογιστικής </a:t>
            </a:r>
            <a:r>
              <a:rPr lang="el-GR" b="1" dirty="0" smtClean="0">
                <a:solidFill>
                  <a:schemeClr val="tx1"/>
                </a:solidFill>
              </a:rPr>
              <a:t>Μουσικής.</a:t>
            </a:r>
            <a:endParaRPr lang="el-GR" sz="1800" b="1" dirty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el-GR" sz="2400" b="1" dirty="0">
                <a:solidFill>
                  <a:schemeClr val="tx1"/>
                </a:solidFill>
              </a:rPr>
              <a:t>Κύρια Χαρακτηριστικά:</a:t>
            </a:r>
            <a:endParaRPr lang="el-GR" sz="2000" b="1" dirty="0">
              <a:solidFill>
                <a:schemeClr val="tx1"/>
              </a:solidFill>
            </a:endParaRPr>
          </a:p>
          <a:p>
            <a:pPr lvl="1"/>
            <a:r>
              <a:rPr lang="el-GR" b="1" dirty="0" err="1" smtClean="0">
                <a:solidFill>
                  <a:schemeClr val="tx1"/>
                </a:solidFill>
              </a:rPr>
              <a:t>Πολυρυθμικότητα</a:t>
            </a:r>
            <a:r>
              <a:rPr lang="el-GR" b="1" dirty="0" smtClean="0">
                <a:solidFill>
                  <a:schemeClr val="tx1"/>
                </a:solidFill>
              </a:rPr>
              <a:t>.</a:t>
            </a:r>
            <a:endParaRPr lang="el-GR" sz="1800" b="1" dirty="0">
              <a:solidFill>
                <a:schemeClr val="tx1"/>
              </a:solidFill>
            </a:endParaRPr>
          </a:p>
          <a:p>
            <a:pPr lvl="1"/>
            <a:r>
              <a:rPr lang="el-GR" b="1" dirty="0">
                <a:solidFill>
                  <a:schemeClr val="tx1"/>
                </a:solidFill>
              </a:rPr>
              <a:t>Χρήση μη-συμβατικών ηχητικών </a:t>
            </a:r>
            <a:r>
              <a:rPr lang="el-GR" b="1" dirty="0" smtClean="0">
                <a:solidFill>
                  <a:schemeClr val="tx1"/>
                </a:solidFill>
              </a:rPr>
              <a:t>πηγών.</a:t>
            </a:r>
            <a:endParaRPr lang="el-GR" sz="1800" b="1" dirty="0">
              <a:solidFill>
                <a:schemeClr val="tx1"/>
              </a:solidFill>
            </a:endParaRPr>
          </a:p>
          <a:p>
            <a:pPr lvl="1"/>
            <a:r>
              <a:rPr lang="el-GR" b="1" dirty="0">
                <a:solidFill>
                  <a:schemeClr val="tx1"/>
                </a:solidFill>
              </a:rPr>
              <a:t>Χωροταξικές </a:t>
            </a:r>
            <a:r>
              <a:rPr lang="el-GR" b="1" dirty="0" smtClean="0">
                <a:solidFill>
                  <a:schemeClr val="tx1"/>
                </a:solidFill>
              </a:rPr>
              <a:t>συνθέσεις.</a:t>
            </a:r>
            <a:endParaRPr lang="el-GR" sz="1800" b="1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84" y="1358900"/>
            <a:ext cx="3047916" cy="4721225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490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3000" y="635000"/>
            <a:ext cx="4978400" cy="5217160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b="1" dirty="0" smtClean="0">
                <a:solidFill>
                  <a:schemeClr val="tx1"/>
                </a:solidFill>
              </a:rPr>
              <a:t> Μέχρι </a:t>
            </a:r>
            <a:r>
              <a:rPr lang="el-GR" sz="1800" b="1" dirty="0">
                <a:solidFill>
                  <a:schemeClr val="tx1"/>
                </a:solidFill>
              </a:rPr>
              <a:t>και το 1959 εργάστηκε ως αρχιτέκτονας δίπλα στο γνωστό αρχιτέκτονα </a:t>
            </a:r>
            <a:r>
              <a:rPr lang="el-GR" sz="1800" b="1" dirty="0" err="1">
                <a:solidFill>
                  <a:schemeClr val="tx1"/>
                </a:solidFill>
              </a:rPr>
              <a:t>Λε</a:t>
            </a:r>
            <a:r>
              <a:rPr lang="el-GR" sz="1800" b="1" dirty="0">
                <a:solidFill>
                  <a:schemeClr val="tx1"/>
                </a:solidFill>
              </a:rPr>
              <a:t> </a:t>
            </a:r>
            <a:r>
              <a:rPr lang="el-GR" sz="1800" b="1" dirty="0" err="1">
                <a:solidFill>
                  <a:schemeClr val="tx1"/>
                </a:solidFill>
              </a:rPr>
              <a:t>Κορμπυζιέ</a:t>
            </a:r>
            <a:r>
              <a:rPr lang="el-GR" sz="1800" b="1" dirty="0">
                <a:solidFill>
                  <a:schemeClr val="tx1"/>
                </a:solidFill>
              </a:rPr>
              <a:t> έχοντας δημιουργήσει μια σειρά πρωτοποριακών αρχιτεκτονικών κατασκευών. </a:t>
            </a:r>
            <a:endParaRPr lang="el-GR" sz="1800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1800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b="1" dirty="0" smtClean="0">
                <a:solidFill>
                  <a:schemeClr val="tx1"/>
                </a:solidFill>
              </a:rPr>
              <a:t>Ορόσημο </a:t>
            </a:r>
            <a:r>
              <a:rPr lang="el-GR" sz="1800" b="1" dirty="0">
                <a:solidFill>
                  <a:schemeClr val="tx1"/>
                </a:solidFill>
              </a:rPr>
              <a:t>στην αρχιτεκτονική του καριέρα υπήρξε ο σχεδιασμός του Περιπτέρου της Philips για τη διεθνή έκθεση των Βρυξελλών του 1958, η οποία ήταν μία από τις πρώτες </a:t>
            </a:r>
            <a:r>
              <a:rPr lang="el-GR" sz="1800" b="1" dirty="0" err="1">
                <a:solidFill>
                  <a:schemeClr val="tx1"/>
                </a:solidFill>
              </a:rPr>
              <a:t>πολυμεσικές</a:t>
            </a:r>
            <a:r>
              <a:rPr lang="el-GR" sz="1800" b="1" dirty="0">
                <a:solidFill>
                  <a:schemeClr val="tx1"/>
                </a:solidFill>
              </a:rPr>
              <a:t> εγκαταστάσεις στον κόσμο</a:t>
            </a:r>
            <a:r>
              <a:rPr lang="el-GR" sz="1800" b="1" dirty="0"/>
              <a:t>. </a:t>
            </a:r>
          </a:p>
          <a:p>
            <a:endParaRPr lang="el-GR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635000"/>
            <a:ext cx="5513387" cy="5422900"/>
          </a:xfrm>
        </p:spPr>
      </p:pic>
    </p:spTree>
    <p:extLst>
      <p:ext uri="{BB962C8B-B14F-4D97-AF65-F5344CB8AC3E}">
        <p14:creationId xmlns:p14="http://schemas.microsoft.com/office/powerpoint/2010/main" val="109049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3413" y="1412916"/>
            <a:ext cx="5181600" cy="41750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3000" y="1097280"/>
            <a:ext cx="3931920" cy="475488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l-GR" sz="1800" b="1" dirty="0">
                <a:solidFill>
                  <a:schemeClr val="tx1"/>
                </a:solidFill>
              </a:rPr>
              <a:t>Αίσθηση προκάλεσε το γεγονός ότι ο σχεδιασμός του κτηρίου στηρίχθηκε στις ίδιες μαθηματικές αρχές που χρησιμοποίησε ο Ξενάκης για να συνθέσει το μουσικό του έργο </a:t>
            </a:r>
            <a:r>
              <a:rPr lang="el-GR" sz="1800" b="1" dirty="0" err="1" smtClean="0">
                <a:solidFill>
                  <a:schemeClr val="tx1"/>
                </a:solidFill>
              </a:rPr>
              <a:t>Metastasis</a:t>
            </a:r>
            <a:r>
              <a:rPr lang="el-GR" sz="1800" b="1" dirty="0" smtClean="0">
                <a:solidFill>
                  <a:schemeClr val="tx1"/>
                </a:solidFill>
              </a:rPr>
              <a:t> </a:t>
            </a:r>
            <a:r>
              <a:rPr lang="el-GR" sz="1800" b="1" dirty="0">
                <a:solidFill>
                  <a:schemeClr val="tx1"/>
                </a:solidFill>
              </a:rPr>
              <a:t>(</a:t>
            </a:r>
            <a:r>
              <a:rPr lang="el-GR" sz="1800" b="1" dirty="0" smtClean="0">
                <a:solidFill>
                  <a:schemeClr val="tx1"/>
                </a:solidFill>
              </a:rPr>
              <a:t>1953</a:t>
            </a:r>
            <a:r>
              <a:rPr lang="en-US" sz="1800" b="1" dirty="0" smtClean="0">
                <a:solidFill>
                  <a:schemeClr val="tx1"/>
                </a:solidFill>
              </a:rPr>
              <a:t>-</a:t>
            </a:r>
            <a:r>
              <a:rPr lang="el-GR" sz="1800" b="1" dirty="0" smtClean="0">
                <a:solidFill>
                  <a:schemeClr val="tx1"/>
                </a:solidFill>
              </a:rPr>
              <a:t>1954</a:t>
            </a:r>
            <a:r>
              <a:rPr lang="el-GR" sz="1800" b="1" dirty="0">
                <a:solidFill>
                  <a:schemeClr val="tx1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40318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7174" y="1135618"/>
            <a:ext cx="5133277" cy="40359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3000" y="685800"/>
            <a:ext cx="5003800" cy="198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1600" b="1" dirty="0" smtClean="0">
                <a:solidFill>
                  <a:schemeClr val="tx1"/>
                </a:solidFill>
              </a:rPr>
              <a:t>       Συγκεκριμένα</a:t>
            </a:r>
            <a:r>
              <a:rPr lang="el-GR" sz="1600" b="1" dirty="0">
                <a:solidFill>
                  <a:schemeClr val="tx1"/>
                </a:solidFill>
              </a:rPr>
              <a:t>, σχεδίασε ένα κτήριο από καμπύλες και ευθείες επηρεασμένος από τον τρόπο απεικόνισης των μουσικών </a:t>
            </a:r>
            <a:r>
              <a:rPr lang="el-GR" sz="1600" b="1" dirty="0" err="1">
                <a:solidFill>
                  <a:schemeClr val="tx1"/>
                </a:solidFill>
              </a:rPr>
              <a:t>glissandi</a:t>
            </a:r>
            <a:r>
              <a:rPr lang="el-GR" sz="1600" b="1" dirty="0">
                <a:solidFill>
                  <a:schemeClr val="tx1"/>
                </a:solidFill>
              </a:rPr>
              <a:t> και έτσι εισήγαγε την έννοια της καμπυλότητας (</a:t>
            </a:r>
            <a:r>
              <a:rPr lang="el-GR" sz="1600" b="1" dirty="0" err="1">
                <a:solidFill>
                  <a:schemeClr val="tx1"/>
                </a:solidFill>
              </a:rPr>
              <a:t>curvature</a:t>
            </a:r>
            <a:r>
              <a:rPr lang="el-GR" sz="1600" b="1" dirty="0">
                <a:solidFill>
                  <a:schemeClr val="tx1"/>
                </a:solidFill>
              </a:rPr>
              <a:t>) στη σύγχρονη αρχιτεκτονική</a:t>
            </a:r>
            <a:r>
              <a:rPr lang="el-GR" b="1" dirty="0">
                <a:solidFill>
                  <a:schemeClr val="tx1"/>
                </a:solidFill>
              </a:rPr>
              <a:t>. </a:t>
            </a:r>
            <a:endParaRPr lang="el-GR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l-GR" b="1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0"/>
            <a:ext cx="4813300" cy="406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282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100" y="355601"/>
            <a:ext cx="8343900" cy="4572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b="1" dirty="0" smtClean="0"/>
              <a:t>Περίπτερο  </a:t>
            </a:r>
            <a:r>
              <a:rPr lang="el-GR" b="1" dirty="0"/>
              <a:t>της Philips για τη διεθνή έκθεση των Βρυξελλών του 1958</a:t>
            </a:r>
            <a:r>
              <a:rPr lang="el-GR" b="1" dirty="0" smtClean="0"/>
              <a:t>.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812801"/>
            <a:ext cx="8812213" cy="5740400"/>
          </a:xfrm>
        </p:spPr>
      </p:pic>
    </p:spTree>
    <p:extLst>
      <p:ext uri="{BB962C8B-B14F-4D97-AF65-F5344CB8AC3E}">
        <p14:creationId xmlns:p14="http://schemas.microsoft.com/office/powerpoint/2010/main" val="309628184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834</TotalTime>
  <Words>394</Words>
  <Application>Microsoft Office PowerPoint</Application>
  <PresentationFormat>Ευρεία οθόνη</PresentationFormat>
  <Paragraphs>69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Θρόισμα</vt:lpstr>
      <vt:lpstr>IANNIS XENAKIS  (1922-2001)</vt:lpstr>
      <vt:lpstr>Παρουσίαση του PowerPoint</vt:lpstr>
      <vt:lpstr>Εκπαίδευση </vt:lpstr>
      <vt:lpstr>Καριέρα:</vt:lpstr>
      <vt:lpstr>Στυλ και Τεχνικές </vt:lpstr>
      <vt:lpstr>Παρουσίαση του PowerPoint</vt:lpstr>
      <vt:lpstr>Παρουσίαση του PowerPoint</vt:lpstr>
      <vt:lpstr>Παρουσίαση του PowerPoint</vt:lpstr>
      <vt:lpstr>      Περίπτερο  της Philips για τη διεθνή έκθεση των Βρυξελλών του 1958.</vt:lpstr>
      <vt:lpstr>Σημαντικά Έργα </vt:lpstr>
      <vt:lpstr>Επιρροές και Κληρονομιά </vt:lpstr>
      <vt:lpstr>Βραβεία και Διακρίσεις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IANNIS XENAKIS</dc:title>
  <dc:creator>Elena</dc:creator>
  <cp:lastModifiedBy>Elena</cp:lastModifiedBy>
  <cp:revision>29</cp:revision>
  <dcterms:created xsi:type="dcterms:W3CDTF">2024-07-13T17:08:31Z</dcterms:created>
  <dcterms:modified xsi:type="dcterms:W3CDTF">2024-09-07T17:21:47Z</dcterms:modified>
</cp:coreProperties>
</file>