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381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381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rgbClr val="CADADB"/>
          </a:solidFill>
        </a:fill>
      </a:tcStyle>
    </a:wholeTbl>
    <a:band2H>
      <a:tcTxStyle b="def" i="def"/>
      <a:tcStyle>
        <a:tcBdr/>
        <a:fill>
          <a:solidFill>
            <a:srgbClr val="E6EDEE"/>
          </a:solidFill>
        </a:fill>
      </a:tcStyle>
    </a:band2H>
    <a:firstCol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381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381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rgbClr val="E7D7CB"/>
          </a:solidFill>
        </a:fill>
      </a:tcStyle>
    </a:wholeTbl>
    <a:band2H>
      <a:tcTxStyle b="def" i="def"/>
      <a:tcStyle>
        <a:tcBdr/>
        <a:fill>
          <a:solidFill>
            <a:srgbClr val="F3ECE7"/>
          </a:solidFill>
        </a:fill>
      </a:tcStyle>
    </a:band2H>
    <a:firstCol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381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381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FF0000"/>
          </a:solidFill>
        </a:fill>
      </a:tcStyle>
    </a:band2H>
    <a:firstCol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0000"/>
          </a:solidFill>
        </a:fill>
      </a:tcStyle>
    </a:lastRow>
    <a:fir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381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381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rgbClr val="FF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solidFill>
            <a:srgbClr val="FF0000">
              <a:alpha val="20000"/>
            </a:srgbClr>
          </a:solidFill>
        </a:fill>
      </a:tcStyle>
    </a:firstCol>
    <a:la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50800" cap="flat">
              <a:solidFill>
                <a:srgbClr val="FF0000"/>
              </a:solidFill>
              <a:prstDash val="solid"/>
              <a:round/>
            </a:ln>
          </a:top>
          <a:bottom>
            <a:ln w="127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0000"/>
        </a:fontRef>
        <a:srgbClr val="FF0000"/>
      </a:tcTxStyle>
      <a:tcStyle>
        <a:tcBdr>
          <a:left>
            <a:ln w="12700" cap="flat">
              <a:solidFill>
                <a:srgbClr val="FF0000"/>
              </a:solidFill>
              <a:prstDash val="solid"/>
              <a:round/>
            </a:ln>
          </a:left>
          <a:right>
            <a:ln w="12700" cap="flat">
              <a:solidFill>
                <a:srgbClr val="FF0000"/>
              </a:solidFill>
              <a:prstDash val="solid"/>
              <a:round/>
            </a:ln>
          </a:right>
          <a:top>
            <a:ln w="127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solidFill>
                <a:srgbClr val="FF0000"/>
              </a:solidFill>
              <a:prstDash val="solid"/>
              <a:round/>
            </a:ln>
          </a:insideH>
          <a:insideV>
            <a:ln w="12700" cap="flat">
              <a:solidFill>
                <a:srgbClr val="FF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Κείμενο τίτλου"/>
          <p:cNvSpPr txBox="1"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Κείμενο τίτλου</a:t>
            </a:r>
          </a:p>
        </p:txBody>
      </p:sp>
      <p:sp>
        <p:nvSpPr>
          <p:cNvPr id="12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Οριζόντι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Πανοραμική φωτογραφία δύο ατόμων που κάνουν κανό σε ένα πλατύ ποτάμι με χιονισμένα βουνά στο φόντο"/>
          <p:cNvSpPr/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Κείμενο τίτλου"/>
          <p:cNvSpPr txBox="1"/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Κείμενο τίτλου</a:t>
            </a:r>
          </a:p>
        </p:txBody>
      </p:sp>
      <p:sp>
        <p:nvSpPr>
          <p:cNvPr id="22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- Κέντρ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Κείμενο τίτλου"/>
          <p:cNvSpPr txBox="1"/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31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Κατακόρυφ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Κείμενο τίτλου"/>
          <p:cNvSpPr txBox="1"/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Κείμενο τίτλου</a:t>
            </a:r>
          </a:p>
        </p:txBody>
      </p:sp>
      <p:sp>
        <p:nvSpPr>
          <p:cNvPr id="40" name="Επίπεδο κύριου τμήματος ένα…"/>
          <p:cNvSpPr txBox="1"/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1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- Πάν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49" name="Αριθμός σλάιντ"/>
          <p:cNvSpPr txBox="1"/>
          <p:nvPr>
            <p:ph type="sldNum" sz="quarter" idx="2"/>
          </p:nvPr>
        </p:nvSpPr>
        <p:spPr>
          <a:xfrm>
            <a:off x="11955253" y="13004799"/>
            <a:ext cx="453238" cy="469901"/>
          </a:xfrm>
          <a:prstGeom prst="rect">
            <a:avLst/>
          </a:prstGeom>
        </p:spPr>
        <p:txBody>
          <a:bodyPr anchor="b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και 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57" name="Επίπεδο κύριου τμήματος ένα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5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, κουκκίδες και φωτογραφί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67" name="Επίπεδο κύριου τμήματος ένα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6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Επίπεδο κύριου τμήματος ένα…"/>
          <p:cNvSpPr txBox="1"/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7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3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Ένα παιδί κοιτά με κιάλια ένα χιονισμένο ορεινό τοπίο"/>
          <p:cNvSpPr/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Μικρό βραχώδες νησί καλυμμένο με γρασίδι και περιτριγυρισμένο από ωκεανό με τον γαλάζιο ουρανό στο φόντο"/>
          <p:cNvSpPr/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3"/>
          </p:nvPr>
        </p:nvSpPr>
        <p:spPr>
          <a:xfrm>
            <a:off x="1583264" y="-1879600"/>
            <a:ext cx="10414004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Παράθε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3800">
                <a:latin typeface="+mn-lt"/>
                <a:ea typeface="+mn-ea"/>
                <a:cs typeface="+mn-cs"/>
                <a:sym typeface="Helvetica"/>
              </a:defRPr>
            </a:lvl1pPr>
            <a:lvl2pPr marL="1055076" indent="-445476" algn="ctr">
              <a:spcBef>
                <a:spcPts val="0"/>
              </a:spcBef>
              <a:defRPr b="1" sz="3800">
                <a:latin typeface="+mn-lt"/>
                <a:ea typeface="+mn-ea"/>
                <a:cs typeface="+mn-cs"/>
                <a:sym typeface="Helvetica"/>
              </a:defRPr>
            </a:lvl2pPr>
            <a:lvl3pPr marL="1664675" indent="-445476" algn="ctr">
              <a:spcBef>
                <a:spcPts val="0"/>
              </a:spcBef>
              <a:defRPr b="1" sz="3800">
                <a:latin typeface="+mn-lt"/>
                <a:ea typeface="+mn-ea"/>
                <a:cs typeface="+mn-cs"/>
                <a:sym typeface="Helvetica"/>
              </a:defRPr>
            </a:lvl3pPr>
            <a:lvl4pPr marL="2274275" indent="-445475" algn="ctr">
              <a:spcBef>
                <a:spcPts val="0"/>
              </a:spcBef>
              <a:defRPr b="1" sz="3800">
                <a:latin typeface="+mn-lt"/>
                <a:ea typeface="+mn-ea"/>
                <a:cs typeface="+mn-cs"/>
                <a:sym typeface="Helvetica"/>
              </a:defRPr>
            </a:lvl4pPr>
            <a:lvl5pPr marL="2883875" indent="-445475" algn="ctr">
              <a:spcBef>
                <a:spcPts val="0"/>
              </a:spcBef>
              <a:defRPr b="1" sz="3800"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94" name="«Πληκτρολογήστε παράθεση εδώ.»"/>
          <p:cNvSpPr txBox="1"/>
          <p:nvPr>
            <p:ph type="body" sz="quarter" idx="21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5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Πανοραμική φωτογραφία δύο ατόμων που κάνουν κανό σε ένα πλατύ ποτάμι με χιονισμένα βουνά στο φόντο"/>
          <p:cNvSpPr/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είμενο τίτλου"/>
          <p:cNvSpPr txBox="1"/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Κείμενο τίτλου</a:t>
            </a:r>
          </a:p>
        </p:txBody>
      </p:sp>
      <p:sp>
        <p:nvSpPr>
          <p:cNvPr id="3" name="Επίπεδο κύριου τμήματος ένα…"/>
          <p:cNvSpPr txBox="1"/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" name="Αριθμός σλάιντ"/>
          <p:cNvSpPr txBox="1"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Frédéric Chopin, Σπουδή op.10 no.5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 anchor="ctr"/>
          <a:lstStyle>
            <a:lvl1pPr>
              <a:defRPr sz="10500"/>
            </a:lvl1pPr>
          </a:lstStyle>
          <a:p>
            <a:pPr/>
            <a:r>
              <a:t>Βρίσκω την Πεντατονική Κλίμακα</a:t>
            </a:r>
          </a:p>
        </p:txBody>
      </p:sp>
      <p:sp>
        <p:nvSpPr>
          <p:cNvPr id="120" name="Πεντατονική Κλίμακα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Frédéric Chopin,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Σπουδή</a:t>
            </a:r>
            <a:r>
              <a:t>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Οp.10, no.5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Frédéric Chopin, Σπουδή op.10 no.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713454">
              <a:defRPr sz="9603"/>
            </a:pPr>
            <a:r>
              <a:t>Frédéric Chopin,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Σπουδή</a:t>
            </a:r>
            <a:r>
              <a:t>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Οp.10, no.5 </a:t>
            </a:r>
          </a:p>
        </p:txBody>
      </p:sp>
      <p:sp>
        <p:nvSpPr>
          <p:cNvPr id="123" name="Το μουσικό απόσπασμα που ακολουθεί προέρχεται από τη Σπουδή op.10 no.5 του Frédéric Chopin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Το μουσικό απόσπασμα που ακολουθεί προέρχεται από τη 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Σπουδή</a:t>
            </a:r>
            <a:r>
              <a:t> Ο</a:t>
            </a:r>
            <a:r>
              <a:rPr i="1">
                <a:latin typeface="+mn-lt"/>
                <a:ea typeface="+mn-ea"/>
                <a:cs typeface="+mn-cs"/>
                <a:sym typeface="Helvetica"/>
              </a:rPr>
              <a:t>p.10, no.5 </a:t>
            </a:r>
            <a:r>
              <a:t>του Frédéric Chopin. </a:t>
            </a:r>
          </a:p>
          <a:p>
            <a:pPr/>
            <a:r>
              <a:t>Ακούστε μια ηχογράφηση του έργου.</a:t>
            </a:r>
          </a:p>
          <a:p>
            <a:pPr/>
            <a:r>
              <a:t>Το δεξί χέρι κάνει χρήση της πεντατονικής κλίμακας. Μπορείτε να εντοπίσετε το είδος της (μείζονα, ελάσσονα, π.χ. ντο μείζονα πεντατονική);</a:t>
            </a:r>
          </a:p>
        </p:txBody>
      </p:sp>
      <p:pic>
        <p:nvPicPr>
          <p:cNvPr id="124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78896" y="3954760"/>
            <a:ext cx="11427299" cy="82448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