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ADB"/>
          </a:solidFill>
        </a:fill>
      </a:tcStyle>
    </a:wholeTbl>
    <a:band2H>
      <a:tcTxStyle b="def" i="def"/>
      <a:tcStyle>
        <a:tcBdr/>
        <a:fill>
          <a:solidFill>
            <a:srgbClr val="E6ED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D7CB"/>
          </a:solidFill>
        </a:fill>
      </a:tcStyle>
    </a:wholeTbl>
    <a:band2H>
      <a:tcTxStyle b="def" i="def"/>
      <a:tcStyle>
        <a:tcBdr/>
        <a:fill>
          <a:solidFill>
            <a:srgbClr val="F3EC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0000"/>
        </a:fontRef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ACA"/>
          </a:solidFill>
        </a:fill>
      </a:tcStyle>
    </a:wholeTbl>
    <a:band2H>
      <a:tcTxStyle b="def" i="def"/>
      <a:tcStyle>
        <a:tcBdr/>
        <a:fill>
          <a:solidFill>
            <a:srgbClr val="FF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Κείμενο τίτλου"/>
          <p:cNvSpPr txBox="1"/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Κείμενο τίτλου</a:t>
            </a:r>
          </a:p>
        </p:txBody>
      </p:sp>
      <p:sp>
        <p:nvSpPr>
          <p:cNvPr id="12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Οριζόντι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Πανοραμική φωτογραφία δύο ατόμων που κάνουν κανό σε ένα πλατύ ποτάμι με χιονισμένα βουνά στο φόντο"/>
          <p:cNvSpPr/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Κείμενο τίτλου"/>
          <p:cNvSpPr txBox="1"/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Κείμενο τίτλου</a:t>
            </a:r>
          </a:p>
        </p:txBody>
      </p:sp>
      <p:sp>
        <p:nvSpPr>
          <p:cNvPr id="22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- Κέντρ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Κείμενο τίτλου"/>
          <p:cNvSpPr txBox="1"/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31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Κατακόρυφ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Κείμενο τίτλου"/>
          <p:cNvSpPr txBox="1"/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Κείμενο τίτλου</a:t>
            </a:r>
          </a:p>
        </p:txBody>
      </p:sp>
      <p:sp>
        <p:nvSpPr>
          <p:cNvPr id="40" name="Επίπεδο κύριου τμήματος ένα…"/>
          <p:cNvSpPr txBox="1"/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1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- Πάν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49" name="Αριθμός σλάιντ"/>
          <p:cNvSpPr txBox="1"/>
          <p:nvPr>
            <p:ph type="sldNum" sz="quarter" idx="2"/>
          </p:nvPr>
        </p:nvSpPr>
        <p:spPr>
          <a:xfrm>
            <a:off x="11955253" y="13004799"/>
            <a:ext cx="453238" cy="469901"/>
          </a:xfrm>
          <a:prstGeom prst="rect">
            <a:avLst/>
          </a:prstGeom>
        </p:spPr>
        <p:txBody>
          <a:bodyPr anchor="b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και 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57" name="Επίπεδο κύριου τμήματος ένα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5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, κουκκίδες και φωτογραφί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67" name="Επίπεδο κύριου τμήματος ένα…"/>
          <p:cNvSpPr txBox="1"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6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Επίπεδο κύριου τμήματος ένα…"/>
          <p:cNvSpPr txBox="1"/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76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3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Ένα παιδί κοιτά με κιάλια ένα χιονισμένο ορεινό τοπίο"/>
          <p:cNvSpPr/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Μικρό βραχώδες νησί καλυμμένο με γρασίδι και περιτριγυρισμένο από ωκεανό με τον γαλάζιο ουρανό στο φόντο"/>
          <p:cNvSpPr/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3"/>
          </p:nvPr>
        </p:nvSpPr>
        <p:spPr>
          <a:xfrm>
            <a:off x="1583265" y="-1879600"/>
            <a:ext cx="10414002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Παράθε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3800">
                <a:latin typeface="+mj-lt"/>
                <a:ea typeface="+mj-ea"/>
                <a:cs typeface="+mj-cs"/>
                <a:sym typeface="Helvetica"/>
              </a:defRPr>
            </a:lvl1pPr>
            <a:lvl2pPr marL="10550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2pPr>
            <a:lvl3pPr marL="16646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3pPr>
            <a:lvl4pPr marL="22742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4pPr>
            <a:lvl5pPr marL="28838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94" name="«Πληκτρολογήστε παράθεση εδώ.»"/>
          <p:cNvSpPr txBox="1"/>
          <p:nvPr>
            <p:ph type="body" sz="quarter" idx="21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3400"/>
              </a:spcBef>
              <a:buSzTx/>
              <a:buNone/>
              <a:defRPr sz="5600"/>
            </a:pPr>
          </a:p>
        </p:txBody>
      </p:sp>
      <p:sp>
        <p:nvSpPr>
          <p:cNvPr id="95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Πανοραμική φωτογραφία δύο ατόμων που κάνουν κανό σε ένα πλατύ ποτάμι με χιονισμένα βουνά στο φόντο"/>
          <p:cNvSpPr/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είμενο τίτλου"/>
          <p:cNvSpPr txBox="1"/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Κείμενο τίτλου</a:t>
            </a:r>
          </a:p>
        </p:txBody>
      </p:sp>
      <p:sp>
        <p:nvSpPr>
          <p:cNvPr id="3" name="Επίπεδο κύριου τμήματος ένα…"/>
          <p:cNvSpPr txBox="1"/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" name="Αριθμός σλάιντ"/>
          <p:cNvSpPr txBox="1"/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Βρίσκω την Ολοτονική Κλίμακα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Βρίσκω την Ολοτονική Κλίμακα</a:t>
            </a:r>
          </a:p>
        </p:txBody>
      </p:sp>
      <p:sp>
        <p:nvSpPr>
          <p:cNvPr id="120" name="Claude Debussy, Voiles (Πρελούδια 1ος τόμος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Claude Debussy, “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Voiles”</a:t>
            </a:r>
            <a:r>
              <a:t> (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Πρελούδια</a:t>
            </a:r>
            <a:r>
              <a:t> 1ος τόμος)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laude Debussy, Voiles (Πρελούδια 1ος τόμος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93419">
              <a:defRPr sz="9400"/>
            </a:pPr>
            <a:r>
              <a:t>Claude Debussy, “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Voiles”</a:t>
            </a:r>
            <a:r>
              <a:t> (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Πρελούδια,</a:t>
            </a:r>
            <a:r>
              <a:t> 1ος τόμος)</a:t>
            </a:r>
          </a:p>
        </p:txBody>
      </p:sp>
      <p:sp>
        <p:nvSpPr>
          <p:cNvPr id="123" name="Το μουσικό απόσπασμα που ακολουθεί προέρχεται από το κομμάτι Voiles (Πρελούδια 1ος τόμος) του Claude Debussy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Το μουσικό απόσπασμα που ακολουθεί προέρχεται από το κομμάτι “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Voiles”</a:t>
            </a:r>
            <a:r>
              <a:t> (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Πρελούδια</a:t>
            </a:r>
            <a:r>
              <a:t> 1ος τόμος) του Claude Debussy. </a:t>
            </a:r>
          </a:p>
          <a:p>
            <a:pPr/>
            <a:r>
              <a:t>Ακούστε μια ηχογράφηση του έργου.</a:t>
            </a:r>
          </a:p>
          <a:p>
            <a:pPr/>
            <a:r>
              <a:t>Ο συνθέτης κάνει χρήση της ολοτονικής κλίμακας. </a:t>
            </a:r>
          </a:p>
          <a:p>
            <a:pPr/>
            <a:r>
              <a:t>Αφού ακούσετε την ολοτονική κλίμακα, εντοπίστε την στο μουσικό κείμενο, με τη βοήθεια του/της εκπαιδευτκού.</a:t>
            </a:r>
          </a:p>
        </p:txBody>
      </p:sp>
      <p:grpSp>
        <p:nvGrpSpPr>
          <p:cNvPr id="128" name="Ομαδοποίηση"/>
          <p:cNvGrpSpPr/>
          <p:nvPr/>
        </p:nvGrpSpPr>
        <p:grpSpPr>
          <a:xfrm>
            <a:off x="12381140" y="5048006"/>
            <a:ext cx="10442120" cy="7366971"/>
            <a:chOff x="0" y="0"/>
            <a:chExt cx="10442119" cy="7366969"/>
          </a:xfrm>
        </p:grpSpPr>
        <p:pic>
          <p:nvPicPr>
            <p:cNvPr id="124" name="Εικόνα" descr="Εικόνα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10442120" cy="67065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27" name="Caption"/>
            <p:cNvGrpSpPr/>
            <p:nvPr/>
          </p:nvGrpSpPr>
          <p:grpSpPr>
            <a:xfrm>
              <a:off x="-1" y="6808168"/>
              <a:ext cx="10442119" cy="558802"/>
              <a:chOff x="0" y="0"/>
              <a:chExt cx="10442118" cy="558801"/>
            </a:xfrm>
          </p:grpSpPr>
          <p:sp>
            <p:nvSpPr>
              <p:cNvPr id="125" name="Ορθογώνιο"/>
              <p:cNvSpPr/>
              <p:nvPr/>
            </p:nvSpPr>
            <p:spPr>
              <a:xfrm>
                <a:off x="0" y="0"/>
                <a:ext cx="10442119" cy="558802"/>
              </a:xfrm>
              <a:prstGeom prst="roundRect">
                <a:avLst>
                  <a:gd name="adj" fmla="val 0"/>
                </a:avLst>
              </a:prstGeom>
              <a:solidFill>
                <a:srgbClr val="000000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26" name="Public Domain"/>
              <p:cNvSpPr txBox="1"/>
              <p:nvPr/>
            </p:nvSpPr>
            <p:spPr>
              <a:xfrm>
                <a:off x="-1" y="-1"/>
                <a:ext cx="10442120" cy="558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defRPr sz="3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Public Domain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FFFF"/>
      </a:dk1>
      <a:lt1>
        <a:srgbClr val="FF0000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