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ACA"/>
          </a:solidFill>
        </a:fill>
      </a:tcStyle>
    </a:wholeTbl>
    <a:band2H>
      <a:tcTxStyle b="def" i="def"/>
      <a:tcStyle>
        <a:tcBdr/>
        <a:fill>
          <a:solidFill>
            <a:srgbClr val="FF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Κείμενο τίτλου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2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Κείμενο τίτλου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3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Κατακόρυφ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Κείμενο τίτλου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Κείμενο τίτλου</a:t>
            </a:r>
          </a:p>
        </p:txBody>
      </p:sp>
      <p:sp>
        <p:nvSpPr>
          <p:cNvPr id="40" name="Επίπεδο κύριου τμήματος ένα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Π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49" name="Αριθμός σλάιντ"/>
          <p:cNvSpPr txBox="1"/>
          <p:nvPr>
            <p:ph type="sldNum" sz="quarter" idx="2"/>
          </p:nvPr>
        </p:nvSpPr>
        <p:spPr>
          <a:xfrm>
            <a:off x="11955253" y="13004799"/>
            <a:ext cx="453238" cy="469901"/>
          </a:xfrm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57" name="Επίπεδο κύριου τμήματος ένα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67" name="Επίπεδο κύριου τμήματος ένα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Επίπεδο κύριου τμήματος ένα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Ένα παιδί κοιτά με κιάλια ένα χιονισμένο ορεινό τοπίο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Μικρό βραχώδες νησί καλυμμένο με γρασίδι και περιτριγυρισμένο από ωκεανό με τον γαλάζιο ουρανό στο φόντο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3"/>
          </p:nvPr>
        </p:nvSpPr>
        <p:spPr>
          <a:xfrm>
            <a:off x="1583265" y="-1879600"/>
            <a:ext cx="10414002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+mj-lt"/>
                <a:ea typeface="+mj-ea"/>
                <a:cs typeface="+mj-cs"/>
                <a:sym typeface="Helvetica"/>
              </a:defRPr>
            </a:lvl1pPr>
            <a:lvl2pPr marL="10550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2pPr>
            <a:lvl3pPr marL="16646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3pPr>
            <a:lvl4pPr marL="22742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4pPr>
            <a:lvl5pPr marL="28838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4" name="«Πληκτρολογήστε παράθεση εδώ.»"/>
          <p:cNvSpPr txBox="1"/>
          <p:nvPr>
            <p:ph type="body" sz="quarter" idx="21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3400"/>
              </a:spcBef>
              <a:buSzTx/>
              <a:buNone/>
              <a:defRPr sz="5600"/>
            </a:pPr>
          </a:p>
        </p:txBody>
      </p:sp>
      <p:sp>
        <p:nvSpPr>
          <p:cNvPr id="9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Τριμερής Μουσική Φόρμα Α-Β-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0800"/>
            </a:lvl1pPr>
          </a:lstStyle>
          <a:p>
            <a:pPr/>
            <a:r>
              <a:t>Τριμερής Μουσική Φόρμα Α-Β-Α</a:t>
            </a:r>
          </a:p>
        </p:txBody>
      </p:sp>
      <p:sp>
        <p:nvSpPr>
          <p:cNvPr id="120" name="Διπλό κλικ για αλλαγή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Τριμερής μουσική φόρμα Α-Β-Α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Τριμερής μουσική φόρμα Α-Β-Α</a:t>
            </a:r>
          </a:p>
        </p:txBody>
      </p:sp>
      <p:sp>
        <p:nvSpPr>
          <p:cNvPr id="123" name="Τα διάφορα τμήματα ενός μουσικού έργου οργανώνονται με έναν συγκεκριμένο τρόπο, συνιστώντας τη δομή του μουσικού κομματιού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Τα διάφορα τμήματα ενός μουσικού έργου οργανώνονται με έναν συγκεκριμένο τρόπο, συνιστώντας τη δομή του.</a:t>
            </a:r>
          </a:p>
          <a:p>
            <a:pPr/>
            <a:r>
              <a:t>Η δομή ενός μουσικού έργου ονομάζεται μουσική φόρμα.</a:t>
            </a:r>
          </a:p>
          <a:p>
            <a:pPr/>
            <a:r>
              <a:t>Υπάρχουν διάφορα είδη μουσικής φόρμας.</a:t>
            </a:r>
          </a:p>
          <a:p>
            <a:pPr/>
            <a:r>
              <a:t>Όταν το κομμάτι αποτελείται από τρεις ενότητες, την Α ενότητα, τη Β ενότητα και στη συνέχεια επανεμφανίζεται η Α ενότητα, τότε η δομή του κομματιού χαρακτηρίζεται ως τριμερής μουσική φόρμα Α-Β-Α.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. Schumann, Μικρό Τραγούδι op.68 no.3"/>
          <p:cNvSpPr txBox="1"/>
          <p:nvPr>
            <p:ph type="title"/>
          </p:nvPr>
        </p:nvSpPr>
        <p:spPr>
          <a:xfrm>
            <a:off x="1790700" y="1066800"/>
            <a:ext cx="10007600" cy="3306065"/>
          </a:xfrm>
          <a:prstGeom prst="rect">
            <a:avLst/>
          </a:prstGeom>
        </p:spPr>
        <p:txBody>
          <a:bodyPr anchor="t"/>
          <a:lstStyle/>
          <a:p>
            <a:pPr defTabSz="742950">
              <a:defRPr sz="7560"/>
            </a:pPr>
            <a:r>
              <a:t>R. Schumann, «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Μικρό Τραγούδι»</a:t>
            </a:r>
            <a:r>
              <a:t> Οp.68 no.3</a:t>
            </a:r>
          </a:p>
        </p:txBody>
      </p:sp>
      <p:sp>
        <p:nvSpPr>
          <p:cNvPr id="126" name="Η δομή του κομματιού που ακολουθεί, μπορεί να χαρακτηριστεί ως τριμερής μουσική φόρμα Α-Β-Α.…"/>
          <p:cNvSpPr txBox="1"/>
          <p:nvPr>
            <p:ph type="body" sz="half" idx="1"/>
          </p:nvPr>
        </p:nvSpPr>
        <p:spPr>
          <a:xfrm>
            <a:off x="1790700" y="5007998"/>
            <a:ext cx="10007600" cy="7653902"/>
          </a:xfrm>
          <a:prstGeom prst="rect">
            <a:avLst/>
          </a:prstGeom>
        </p:spPr>
        <p:txBody>
          <a:bodyPr/>
          <a:lstStyle/>
          <a:p>
            <a:pPr algn="just"/>
            <a:r>
              <a:t>Η δομή του κομματιού που ακολουθεί, μπορεί να χαρακτηριστεί ως τριμερής μουσική φόρμα Α-Β-Α. </a:t>
            </a:r>
          </a:p>
          <a:p>
            <a:pPr/>
          </a:p>
          <a:p>
            <a:pPr>
              <a:defRPr sz="4100"/>
            </a:pPr>
            <a:r>
              <a:t>Α: μέτρα 1-8 Β: μέτρα 9-16 Α: μέτρα 17-24</a:t>
            </a:r>
          </a:p>
          <a:p>
            <a:pPr/>
            <a:endParaRPr sz="4100"/>
          </a:p>
          <a:p>
            <a:pPr/>
            <a:r>
              <a:t>Ακούστε το κομμάτι, μελετήστε το μουσικό κείμενο και εντοπίστε τις παραπάνω ενότητες. </a:t>
            </a:r>
          </a:p>
        </p:txBody>
      </p:sp>
      <p:grpSp>
        <p:nvGrpSpPr>
          <p:cNvPr id="131" name="Ομαδοποίηση"/>
          <p:cNvGrpSpPr/>
          <p:nvPr/>
        </p:nvGrpSpPr>
        <p:grpSpPr>
          <a:xfrm>
            <a:off x="12432262" y="990568"/>
            <a:ext cx="10339876" cy="12395266"/>
            <a:chOff x="0" y="0"/>
            <a:chExt cx="10339875" cy="12395265"/>
          </a:xfrm>
        </p:grpSpPr>
        <p:pic>
          <p:nvPicPr>
            <p:cNvPr id="127" name="Εικόνα" descr="Εικόνα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0339876" cy="11734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0" name="Caption"/>
            <p:cNvGrpSpPr/>
            <p:nvPr/>
          </p:nvGrpSpPr>
          <p:grpSpPr>
            <a:xfrm>
              <a:off x="-1" y="11836464"/>
              <a:ext cx="10339877" cy="558802"/>
              <a:chOff x="0" y="0"/>
              <a:chExt cx="10339875" cy="558801"/>
            </a:xfrm>
          </p:grpSpPr>
          <p:sp>
            <p:nvSpPr>
              <p:cNvPr id="128" name="Ορθογώνιο"/>
              <p:cNvSpPr/>
              <p:nvPr/>
            </p:nvSpPr>
            <p:spPr>
              <a:xfrm>
                <a:off x="0" y="0"/>
                <a:ext cx="10339876" cy="558802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29" name="Public Domain"/>
              <p:cNvSpPr txBox="1"/>
              <p:nvPr/>
            </p:nvSpPr>
            <p:spPr>
              <a:xfrm>
                <a:off x="-1" y="-1"/>
                <a:ext cx="10339877" cy="558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Public Domain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. Schumann,…"/>
          <p:cNvSpPr txBox="1"/>
          <p:nvPr>
            <p:ph type="title"/>
          </p:nvPr>
        </p:nvSpPr>
        <p:spPr>
          <a:xfrm>
            <a:off x="1790700" y="1066800"/>
            <a:ext cx="10007600" cy="4215327"/>
          </a:xfrm>
          <a:prstGeom prst="rect">
            <a:avLst/>
          </a:prstGeom>
        </p:spPr>
        <p:txBody>
          <a:bodyPr anchor="t"/>
          <a:lstStyle/>
          <a:p>
            <a:pPr defTabSz="660400">
              <a:defRPr sz="6700"/>
            </a:pPr>
          </a:p>
          <a:p>
            <a:pPr defTabSz="660400">
              <a:defRPr sz="6700"/>
            </a:pPr>
            <a:r>
              <a:t>R. Schumann, </a:t>
            </a:r>
          </a:p>
          <a:p>
            <a:pPr defTabSz="660400">
              <a:defRPr i="1" sz="6700">
                <a:latin typeface="+mj-lt"/>
                <a:ea typeface="+mj-ea"/>
                <a:cs typeface="+mj-cs"/>
                <a:sym typeface="Helvetica"/>
              </a:defRPr>
            </a:pPr>
            <a:r>
              <a:t>«</a:t>
            </a:r>
            <a:r>
              <a:rPr i="0"/>
              <a:t>Ο Άγριος Καβαλάρης»</a:t>
            </a:r>
            <a:r>
              <a:rPr i="0">
                <a:latin typeface="Helvetica Light"/>
                <a:ea typeface="Helvetica Light"/>
                <a:cs typeface="Helvetica Light"/>
                <a:sym typeface="Helvetica Light"/>
              </a:rPr>
              <a:t> Οp.68 no.8 </a:t>
            </a:r>
          </a:p>
        </p:txBody>
      </p:sp>
      <p:sp>
        <p:nvSpPr>
          <p:cNvPr id="134" name="Ακούστε το κομμάτι που ακολουθεί, μελετήστε το μουσικό κείμενο και προσπαθήστε να επισημάνετε την τριμερή μουσική φόρμα Α-Β-Α.…"/>
          <p:cNvSpPr txBox="1"/>
          <p:nvPr>
            <p:ph type="body" sz="half" idx="1"/>
          </p:nvPr>
        </p:nvSpPr>
        <p:spPr>
          <a:xfrm>
            <a:off x="1790700" y="5907902"/>
            <a:ext cx="10007600" cy="6753998"/>
          </a:xfrm>
          <a:prstGeom prst="rect">
            <a:avLst/>
          </a:prstGeom>
        </p:spPr>
        <p:txBody>
          <a:bodyPr/>
          <a:lstStyle/>
          <a:p>
            <a:pPr defTabSz="668323">
              <a:defRPr sz="3520"/>
            </a:pPr>
            <a:r>
              <a:t>Ακούστε το κομμάτι που ακολουθεί και προσπαθήστε να επισημάνετε την τριμερή μουσική φόρμα Α-Β-Α. Στη συνέχεια, μελετήστε το μουσικό κείμενο και καταγράψτε τα μέτρα εκείνα που αντιστοιχούν στις ενότητεςτ Α, Β και Α.</a:t>
            </a:r>
          </a:p>
          <a:p>
            <a:pPr algn="just" defTabSz="668323">
              <a:defRPr sz="3520"/>
            </a:pPr>
          </a:p>
          <a:p>
            <a:pPr defTabSz="668323">
              <a:defRPr sz="3256"/>
            </a:pPr>
            <a:r>
              <a:t>Α: μέτρα</a:t>
            </a:r>
          </a:p>
          <a:p>
            <a:pPr defTabSz="668323">
              <a:defRPr sz="3256"/>
            </a:pPr>
            <a:r>
              <a:t>Β: μέτρα</a:t>
            </a:r>
          </a:p>
          <a:p>
            <a:pPr defTabSz="668323">
              <a:defRPr sz="3256"/>
            </a:pPr>
            <a:r>
              <a:t>Α: μέτρα</a:t>
            </a:r>
          </a:p>
          <a:p>
            <a:pPr defTabSz="668323">
              <a:defRPr sz="3256"/>
            </a:pPr>
          </a:p>
          <a:p>
            <a:pPr defTabSz="668323">
              <a:defRPr sz="3520"/>
            </a:pPr>
            <a:r>
              <a:t>Με ποιον τρόπο διαφοροποιείται η Β ενότητα από τις Α ενότητες;</a:t>
            </a:r>
          </a:p>
        </p:txBody>
      </p:sp>
      <p:grpSp>
        <p:nvGrpSpPr>
          <p:cNvPr id="139" name="Ομαδοποίηση"/>
          <p:cNvGrpSpPr/>
          <p:nvPr/>
        </p:nvGrpSpPr>
        <p:grpSpPr>
          <a:xfrm>
            <a:off x="12695925" y="1035037"/>
            <a:ext cx="10393676" cy="12306327"/>
            <a:chOff x="0" y="0"/>
            <a:chExt cx="10393674" cy="12306325"/>
          </a:xfrm>
        </p:grpSpPr>
        <p:pic>
          <p:nvPicPr>
            <p:cNvPr id="135" name="Εικόνα" descr="Εικόνα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10393675" cy="116459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8" name="Caption"/>
            <p:cNvGrpSpPr/>
            <p:nvPr/>
          </p:nvGrpSpPr>
          <p:grpSpPr>
            <a:xfrm>
              <a:off x="0" y="11747524"/>
              <a:ext cx="10393676" cy="558802"/>
              <a:chOff x="0" y="0"/>
              <a:chExt cx="10393674" cy="558801"/>
            </a:xfrm>
          </p:grpSpPr>
          <p:sp>
            <p:nvSpPr>
              <p:cNvPr id="136" name="Ορθογώνιο"/>
              <p:cNvSpPr/>
              <p:nvPr/>
            </p:nvSpPr>
            <p:spPr>
              <a:xfrm>
                <a:off x="0" y="0"/>
                <a:ext cx="10393675" cy="558802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37" name="Public Domain"/>
              <p:cNvSpPr txBox="1"/>
              <p:nvPr/>
            </p:nvSpPr>
            <p:spPr>
              <a:xfrm>
                <a:off x="0" y="-1"/>
                <a:ext cx="10393675" cy="558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Public Domain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FFFF"/>
      </a:dk1>
      <a:lt1>
        <a:srgbClr val="FF0000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