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Κείμενο τίτλου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Κείμενο τίτλου</a:t>
            </a:r>
          </a:p>
        </p:txBody>
      </p:sp>
      <p:sp>
        <p:nvSpPr>
          <p:cNvPr id="12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+mj-lt"/>
                <a:ea typeface="+mj-ea"/>
                <a:cs typeface="+mj-cs"/>
                <a:sym typeface="Helvetica"/>
              </a:defRPr>
            </a:lvl1pPr>
            <a:lvl2pPr marL="10550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2pPr>
            <a:lvl3pPr marL="16646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3pPr>
            <a:lvl4pPr marL="22742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4pPr>
            <a:lvl5pPr marL="28838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94" name="«Πληκτρολογήστε παράθεση εδώ.»"/>
          <p:cNvSpPr txBox="1"/>
          <p:nvPr>
            <p:ph type="body" sz="quarter" idx="21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400"/>
              </a:spcBef>
              <a:buSzTx/>
              <a:buNone/>
              <a:defRPr sz="5600"/>
            </a:pPr>
          </a:p>
        </p:txBody>
      </p:sp>
      <p:sp>
        <p:nvSpPr>
          <p:cNvPr id="95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Πανοραμική φωτογραφία δύο ατόμων που κάνουν κανό σε ένα πλατύ ποτάμι με χιονισμένα βουνά στο φόντο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Πανοραμική φωτογραφία δύο ατόμων που κάνουν κανό σε ένα πλατύ ποτάμι με χιονισμένα βουνά στο φόντο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Κείμενο τίτλου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Κείμενο τίτλου</a:t>
            </a:r>
          </a:p>
        </p:txBody>
      </p:sp>
      <p:sp>
        <p:nvSpPr>
          <p:cNvPr id="22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- Κέντρ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Κείμενο τίτλου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3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Κατακόρυφ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Κείμενο τίτλου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Κείμενο τίτλου</a:t>
            </a:r>
          </a:p>
        </p:txBody>
      </p:sp>
      <p:sp>
        <p:nvSpPr>
          <p:cNvPr id="40" name="Επίπεδο κύριου τμήματος ένα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- Πάν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49" name="Αριθμός σλάιντ"/>
          <p:cNvSpPr txBox="1"/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και 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57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67" name="Επίπεδο κύριου τμήματος ένα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Επίπεδο κύριου τμήματος ένα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Ένα παιδί κοιτά με κιάλια ένα χιονισμένο ορεινό τοπίο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Μικρό βραχώδες νησί καλυμμένο με γρασίδι και περιτριγυρισμένο από ωκεανό με τον γαλάζιο ουρανό στο φόντο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3"/>
          </p:nvPr>
        </p:nvSpPr>
        <p:spPr>
          <a:xfrm>
            <a:off x="1583265" y="-1879600"/>
            <a:ext cx="10414002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hyperlink" Target="https://commons.wikimedia.org/wiki/File:Philadelphia_Orchestra_at_American_premiere_of_Mahler's_8th_Symphony_(1916).jpg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hyperlink" Target="https://commons.wikimedia.org/wiki/File:Sergei_Koussevitsky.jpg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hyperlink" Target="https://commons.wikimedia.org/wiki/File:Western_concert_flute.jpg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Εξερευνώ την ταξινόμηση των μουσικών οργάνων και τη συμφωνική ορχήστρα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726440">
              <a:defRPr sz="9800"/>
            </a:lvl1pPr>
          </a:lstStyle>
          <a:p>
            <a:pPr/>
            <a:r>
              <a:t>Εξερευνώ την ταξινόμηση των μουσικών οργάνων και τη Συμφωνική ορχήστρα</a:t>
            </a:r>
          </a:p>
        </p:txBody>
      </p:sp>
      <p:sp>
        <p:nvSpPr>
          <p:cNvPr id="120" name="Διπλό κλικ για αλλαγή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Τρομπόνι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Τρομπόνι</a:t>
            </a:r>
          </a:p>
        </p:txBody>
      </p:sp>
      <p:grpSp>
        <p:nvGrpSpPr>
          <p:cNvPr id="164" name="Ομαδοποίηση"/>
          <p:cNvGrpSpPr/>
          <p:nvPr/>
        </p:nvGrpSpPr>
        <p:grpSpPr>
          <a:xfrm>
            <a:off x="6616698" y="4085614"/>
            <a:ext cx="11163303" cy="8458202"/>
            <a:chOff x="0" y="0"/>
            <a:chExt cx="11163301" cy="8458201"/>
          </a:xfrm>
        </p:grpSpPr>
        <p:pic>
          <p:nvPicPr>
            <p:cNvPr id="160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1163303" cy="7340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3" name="Caption"/>
            <p:cNvGrpSpPr/>
            <p:nvPr/>
          </p:nvGrpSpPr>
          <p:grpSpPr>
            <a:xfrm>
              <a:off x="-1" y="7442200"/>
              <a:ext cx="11163303" cy="1016002"/>
              <a:chOff x="0" y="0"/>
              <a:chExt cx="11163301" cy="1016001"/>
            </a:xfrm>
          </p:grpSpPr>
          <p:sp>
            <p:nvSpPr>
              <p:cNvPr id="161" name="Ορθογώνιο"/>
              <p:cNvSpPr/>
              <p:nvPr/>
            </p:nvSpPr>
            <p:spPr>
              <a:xfrm>
                <a:off x="0" y="0"/>
                <a:ext cx="11163302" cy="10160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2" name="Public Domain,…"/>
              <p:cNvSpPr txBox="1"/>
              <p:nvPr/>
            </p:nvSpPr>
            <p:spPr>
              <a:xfrm>
                <a:off x="0" y="0"/>
                <a:ext cx="11163302" cy="1016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</a:t>
                </a:r>
              </a:p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https://commons.wikimedia.org/wiki/File:TriggerTrombone.jpg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Κρουστ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Κρουστά</a:t>
            </a:r>
          </a:p>
        </p:txBody>
      </p:sp>
      <p:sp>
        <p:nvSpPr>
          <p:cNvPr id="167" name="Τύμπανο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0351" indent="-530351" defTabSz="718184">
              <a:spcBef>
                <a:spcPts val="5100"/>
              </a:spcBef>
              <a:defRPr sz="4500"/>
            </a:pPr>
            <a:r>
              <a:t>Τύμπανο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Κύμβαλα ή πιάτα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Ξυλόφωνο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Γκραν κάσα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Τρίγωνο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Τσελέστα</a:t>
            </a:r>
          </a:p>
          <a:p>
            <a:pPr marL="530351" indent="-530351" defTabSz="718184">
              <a:spcBef>
                <a:spcPts val="5100"/>
              </a:spcBef>
              <a:defRPr sz="4500"/>
            </a:pPr>
            <a:r>
              <a:t>Πλήθος άλλων κρουστών που χρησιμοποιούνται κατά περίσταση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Τύμπαν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Τύμπανα</a:t>
            </a:r>
          </a:p>
        </p:txBody>
      </p:sp>
      <p:grpSp>
        <p:nvGrpSpPr>
          <p:cNvPr id="174" name="Ομαδοποίηση"/>
          <p:cNvGrpSpPr/>
          <p:nvPr/>
        </p:nvGrpSpPr>
        <p:grpSpPr>
          <a:xfrm>
            <a:off x="8195732" y="4369925"/>
            <a:ext cx="7992538" cy="8128681"/>
            <a:chOff x="0" y="0"/>
            <a:chExt cx="7992536" cy="8128680"/>
          </a:xfrm>
        </p:grpSpPr>
        <p:pic>
          <p:nvPicPr>
            <p:cNvPr id="170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992538" cy="6553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3" name="Caption"/>
            <p:cNvGrpSpPr/>
            <p:nvPr/>
          </p:nvGrpSpPr>
          <p:grpSpPr>
            <a:xfrm>
              <a:off x="0" y="6655479"/>
              <a:ext cx="7992538" cy="1473202"/>
              <a:chOff x="0" y="0"/>
              <a:chExt cx="7992536" cy="1473201"/>
            </a:xfrm>
          </p:grpSpPr>
          <p:sp>
            <p:nvSpPr>
              <p:cNvPr id="171" name="Ορθογώνιο"/>
              <p:cNvSpPr/>
              <p:nvPr/>
            </p:nvSpPr>
            <p:spPr>
              <a:xfrm>
                <a:off x="0" y="0"/>
                <a:ext cx="7992537" cy="14732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2" name="Public Domain,…"/>
              <p:cNvSpPr txBox="1"/>
              <p:nvPr/>
            </p:nvSpPr>
            <p:spPr>
              <a:xfrm>
                <a:off x="0" y="-1"/>
                <a:ext cx="7992537" cy="1473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</a:t>
                </a:r>
              </a:p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https://commons.wikimedia.org/wiki/File:USAFE_Band_timpanist.jpg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Συστήματα ταξινόμησης των μουσικών οργάνων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0"/>
            </a:lvl1pPr>
          </a:lstStyle>
          <a:p>
            <a:pPr/>
            <a:r>
              <a:t>Συστήματα ταξινόμησης των μουσικών οργάνων</a:t>
            </a:r>
          </a:p>
        </p:txBody>
      </p:sp>
      <p:sp>
        <p:nvSpPr>
          <p:cNvPr id="123" name="Τα μουσικά όργανα είναι ανθρώπινες εφευρέσεις με σκοπό την παραγωγή μουσικής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1583" indent="-481583" defTabSz="652144">
              <a:spcBef>
                <a:spcPts val="4600"/>
              </a:spcBef>
              <a:defRPr sz="4100"/>
            </a:pPr>
            <a:r>
              <a:t>Τα μουσικά όργανα είναι ανθρώπινες εφευρέσεις με σκοπό την παραγωγή μουσικής. 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Έχουν χρησιμοποιηθεί διάφοροι τρόποι ταξινόμησής τους με γνώμονα κάποιο από τα ιδιαίτερα χαρακτηριστικά τους. 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Η θεωρητική πραγματεία του Bharata Muni χωρίζει τα όργανα σε τέσσερις κύριες κατηγορίες: με δονούμενες χορδές, με δονούμενες στήλες αέρα, ξύλινα και μεταλλικά κρουστά και κρουστά με δέρμα (τύμπανα).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Ο Victor - Charles Mahillon ταξινόμησε τα μουσικά όργανα στις ακόλουθες κατηγορίες: έγχορδα, πνευστά, κρουστά και τύμπανα.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Οι Erich von Hornbostel και Curt Sachs πρότειναν τις ακόλουθες κατηγορίες μουσικών οργάνων: ιδιόφωνα, μεμβρανόφωνα, χορδόφωνα, αερόφωνα και ηλεκτρόφωνα.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Σύστημα ταξινόμησης μουσικών οργάνων Hornbostel – Sac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0"/>
            </a:lvl1pPr>
          </a:lstStyle>
          <a:p>
            <a:pPr/>
            <a:r>
              <a:t>Σύστημα ταξινόμησης μουσικών οργάνων Hornbostel – Sachs</a:t>
            </a:r>
          </a:p>
        </p:txBody>
      </p:sp>
      <p:sp>
        <p:nvSpPr>
          <p:cNvPr id="126" name="Αερόφωνα μουσικά όργανα: όργανα στα οποία ο ήχος παράγεται μέσω της δόνησης μιας στήλης αέρα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1583" indent="-481583" defTabSz="652144">
              <a:spcBef>
                <a:spcPts val="4600"/>
              </a:spcBef>
              <a:defRPr sz="4100"/>
            </a:pPr>
            <a:r>
              <a:t>Αερόφωνα μουσικά όργανα: όργανα στα οποία ο ήχος παράγεται μέσω της δόνησης μιας στήλης αέρα.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Ηλεκτρόφωνα μουσικά όργανα: όργανα στα οποία ο ήχος παράγεται μέσω ηλεκτρισμού.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Ιδιόφωνα μουσικά όργανα: όργανα στα οποία ο ήχος παράγεται μέσω της δόνησης του σώματός τους αυτού καθαυτού.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Μεμβρανόφωνα μουσικά όργανα: όργανα στα οποία ο ήχος παράγεται μέσω της ταλάντωσης μιας τεντωμένης μεμβράνης.</a:t>
            </a:r>
          </a:p>
          <a:p>
            <a:pPr marL="481583" indent="-481583" defTabSz="652144">
              <a:spcBef>
                <a:spcPts val="4600"/>
              </a:spcBef>
              <a:defRPr sz="4100"/>
            </a:pPr>
            <a:r>
              <a:t>Χορδόφωνα μουσικά όργανα: όργανα στα οποία ο ήχος παράγεται μέσω της ταλάντωσης των χορδών.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Συμφωνική ορχήστρ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Συμφωνική ορχήστρα</a:t>
            </a:r>
          </a:p>
        </p:txBody>
      </p:sp>
      <p:grpSp>
        <p:nvGrpSpPr>
          <p:cNvPr id="133" name="Ομαδοποίηση"/>
          <p:cNvGrpSpPr/>
          <p:nvPr/>
        </p:nvGrpSpPr>
        <p:grpSpPr>
          <a:xfrm>
            <a:off x="6073739" y="3989517"/>
            <a:ext cx="12996450" cy="9517957"/>
            <a:chOff x="0" y="0"/>
            <a:chExt cx="12996448" cy="9517955"/>
          </a:xfrm>
        </p:grpSpPr>
        <p:pic>
          <p:nvPicPr>
            <p:cNvPr id="129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2996450" cy="748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2" name="Caption"/>
            <p:cNvGrpSpPr/>
            <p:nvPr/>
          </p:nvGrpSpPr>
          <p:grpSpPr>
            <a:xfrm>
              <a:off x="-1" y="7587553"/>
              <a:ext cx="12996450" cy="1930403"/>
              <a:chOff x="0" y="0"/>
              <a:chExt cx="12996448" cy="1930401"/>
            </a:xfrm>
          </p:grpSpPr>
          <p:sp>
            <p:nvSpPr>
              <p:cNvPr id="130" name="Ορθογώνιο"/>
              <p:cNvSpPr/>
              <p:nvPr/>
            </p:nvSpPr>
            <p:spPr>
              <a:xfrm>
                <a:off x="0" y="0"/>
                <a:ext cx="12996449" cy="19304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Public Domain,…"/>
              <p:cNvSpPr txBox="1"/>
              <p:nvPr/>
            </p:nvSpPr>
            <p:spPr>
              <a:xfrm>
                <a:off x="0" y="0"/>
                <a:ext cx="12996449" cy="193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</a:t>
                </a:r>
              </a:p>
              <a:p>
                <a:pPr>
                  <a:defRPr sz="3000" u="sng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3" invalidUrl="" action="" tgtFrame="" tooltip="" history="1" highlightClick="0" endSnd="0"/>
                  </a:rPr>
                  <a:t>https://commons.wikimedia.org/wiki/File:Philadelphia_Orchestra_at_American_premiere_of_Mahler%27s_8th_Symphony_(1916).jpg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Συμφωνική ορχήστρ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Συμφωνική ορχήστρα</a:t>
            </a:r>
          </a:p>
        </p:txBody>
      </p:sp>
      <p:sp>
        <p:nvSpPr>
          <p:cNvPr id="136" name="Η Συμφωνική ορχήστρα είναι ένα πολυοργανικό μουσικό σύνολο με σκοπό την εκτέλεση συμφωνικών και οπερατικών έργων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4255" indent="-524255" defTabSz="709930">
              <a:spcBef>
                <a:spcPts val="5000"/>
              </a:spcBef>
              <a:defRPr sz="4400"/>
            </a:pPr>
            <a:r>
              <a:t>Η Συμφωνική ορχήστρα είναι ένα πολυοργανικό μουσικό σύνολο με σκοπό την εκτέλεση συμφωνικών και οπερατικών έργων.</a:t>
            </a:r>
          </a:p>
          <a:p>
            <a:pPr marL="524255" indent="-524255" defTabSz="709930">
              <a:spcBef>
                <a:spcPts val="5000"/>
              </a:spcBef>
              <a:defRPr sz="4400"/>
            </a:pPr>
            <a:r>
              <a:t>Αφετηρία για την ανάπτυξη της ορχήστρας αποτέλεσε η εξέλιξη της οργανικής και της οπερατικής μουσικής κατά την εποχή του μπαρόκ. </a:t>
            </a:r>
          </a:p>
          <a:p>
            <a:pPr marL="524255" indent="-524255" defTabSz="709930">
              <a:spcBef>
                <a:spcPts val="5000"/>
              </a:spcBef>
              <a:defRPr sz="4400"/>
            </a:pPr>
            <a:r>
              <a:t>Αυτή την εποχή, η ορχήστρα περιελάμβανε κυρίως έγχορδα και λίγα πνευστά. </a:t>
            </a:r>
          </a:p>
          <a:p>
            <a:pPr marL="524255" indent="-524255" defTabSz="709930">
              <a:spcBef>
                <a:spcPts val="5000"/>
              </a:spcBef>
              <a:defRPr sz="4400"/>
            </a:pPr>
            <a:r>
              <a:t>Κατά την Kλασική περίοδο, η ορχήστρα άρχισε να διευρύνεται με αποτέλεσμα τη διαμόρφωση της Συμφωνική ορχήστρας. </a:t>
            </a:r>
          </a:p>
          <a:p>
            <a:pPr marL="524255" indent="-524255" defTabSz="709930">
              <a:spcBef>
                <a:spcPts val="5000"/>
              </a:spcBef>
              <a:defRPr sz="4400"/>
            </a:pPr>
            <a:r>
              <a:t>Η Kλασική Συμφωνική ορχήστρα περιελάμβανε 4 βασικές κατηγορίες μουσικών οργάνων: τα έγχορδα, τα ξύλινα πνευστά, τα χάλκινα πνευστά και τα κρουστά.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Έγχορδα όργαν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Έγχορδα όργανα </a:t>
            </a:r>
          </a:p>
        </p:txBody>
      </p:sp>
      <p:sp>
        <p:nvSpPr>
          <p:cNvPr id="139" name="Οικογένεια των εγχόρδων με δοξάρι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ts val="5900"/>
              </a:spcBef>
              <a:defRPr sz="5200"/>
            </a:pPr>
            <a:r>
              <a:t>Οικογένεια των εγχόρδων με δοξάρι:</a:t>
            </a:r>
          </a:p>
          <a:p>
            <a:pPr marL="609600" indent="-609600">
              <a:spcBef>
                <a:spcPts val="5900"/>
              </a:spcBef>
              <a:defRPr sz="5200"/>
            </a:pPr>
            <a:r>
              <a:t>Βιολιά (πρώτα και δεύτερα βιολιά) </a:t>
            </a:r>
          </a:p>
          <a:p>
            <a:pPr marL="609600" indent="-609600">
              <a:spcBef>
                <a:spcPts val="5900"/>
              </a:spcBef>
              <a:defRPr sz="5200"/>
            </a:pPr>
            <a:r>
              <a:t>Βιόλα </a:t>
            </a:r>
          </a:p>
          <a:p>
            <a:pPr marL="609600" indent="-609600">
              <a:spcBef>
                <a:spcPts val="5900"/>
              </a:spcBef>
              <a:defRPr sz="5200"/>
            </a:pPr>
            <a:r>
              <a:t>Βιολοντσέλλο</a:t>
            </a:r>
          </a:p>
          <a:p>
            <a:pPr marL="609600" indent="-609600">
              <a:spcBef>
                <a:spcPts val="5900"/>
              </a:spcBef>
              <a:defRPr sz="5200"/>
            </a:pPr>
            <a:r>
              <a:t>Κοντραμπάσο</a:t>
            </a:r>
          </a:p>
        </p:txBody>
      </p:sp>
      <p:grpSp>
        <p:nvGrpSpPr>
          <p:cNvPr id="144" name="Ομαδοποίηση"/>
          <p:cNvGrpSpPr/>
          <p:nvPr/>
        </p:nvGrpSpPr>
        <p:grpSpPr>
          <a:xfrm>
            <a:off x="15817665" y="4020757"/>
            <a:ext cx="4938792" cy="9398321"/>
            <a:chOff x="0" y="0"/>
            <a:chExt cx="4938790" cy="9398320"/>
          </a:xfrm>
        </p:grpSpPr>
        <p:pic>
          <p:nvPicPr>
            <p:cNvPr id="140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938791" cy="6909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3" name="Caption"/>
            <p:cNvGrpSpPr/>
            <p:nvPr/>
          </p:nvGrpSpPr>
          <p:grpSpPr>
            <a:xfrm>
              <a:off x="-1" y="7010719"/>
              <a:ext cx="4938792" cy="2387602"/>
              <a:chOff x="0" y="0"/>
              <a:chExt cx="4938790" cy="2387601"/>
            </a:xfrm>
          </p:grpSpPr>
          <p:sp>
            <p:nvSpPr>
              <p:cNvPr id="141" name="Ορθογώνιο"/>
              <p:cNvSpPr/>
              <p:nvPr/>
            </p:nvSpPr>
            <p:spPr>
              <a:xfrm>
                <a:off x="0" y="0"/>
                <a:ext cx="4938791" cy="23876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" name="Public Domain,…"/>
              <p:cNvSpPr txBox="1"/>
              <p:nvPr/>
            </p:nvSpPr>
            <p:spPr>
              <a:xfrm>
                <a:off x="-1" y="0"/>
                <a:ext cx="4938792" cy="2387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 </a:t>
                </a:r>
              </a:p>
              <a:p>
                <a:pPr>
                  <a:defRPr sz="3000" u="sng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3" invalidUrl="" action="" tgtFrame="" tooltip="" history="1" highlightClick="0" endSnd="0"/>
                  </a:rPr>
                  <a:t>https://commons.wikimedia.org/wiki/File:Sergei_Koussevitsky.jpg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Ξύλινα πνευστ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Ξύλινα πνευστά </a:t>
            </a:r>
          </a:p>
        </p:txBody>
      </p:sp>
      <p:sp>
        <p:nvSpPr>
          <p:cNvPr id="147" name="Ονομάζονται έτσι διότι είτε κατασκευάζονταν παραδοσιακά από ξύλο, είτε επειδή ο ήχος τους συγγενεύει με τον ήχο των ξύλινων πνευστών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952" indent="-377952" defTabSz="511809">
              <a:spcBef>
                <a:spcPts val="3600"/>
              </a:spcBef>
              <a:defRPr sz="3200"/>
            </a:pPr>
            <a:r>
              <a:t>Ονομάζονται έτσι διότι είτε κατασκευάζονταν παραδοσιακά από ξύλο, είτε επειδή ο ήχος τους συγγενεύει με τον ήχο των ξύλινων πνευστών.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Φλάουτο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Πίκολο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Κλαρινέτο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Μπάσο κλαρινέτο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Σαξόφωνο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Όμποε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Αγγλικό κόρνο</a:t>
            </a:r>
          </a:p>
          <a:p>
            <a:pPr marL="377952" indent="-377952" defTabSz="511809">
              <a:spcBef>
                <a:spcPts val="3600"/>
              </a:spcBef>
              <a:defRPr sz="3200"/>
            </a:pPr>
            <a:r>
              <a:t>Φαγκότο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Φλάουτο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Φλάουτο</a:t>
            </a:r>
          </a:p>
        </p:txBody>
      </p:sp>
      <p:grpSp>
        <p:nvGrpSpPr>
          <p:cNvPr id="154" name="Ομαδοποίηση"/>
          <p:cNvGrpSpPr/>
          <p:nvPr/>
        </p:nvGrpSpPr>
        <p:grpSpPr>
          <a:xfrm>
            <a:off x="1866221" y="6451600"/>
            <a:ext cx="20651559" cy="3105120"/>
            <a:chOff x="0" y="0"/>
            <a:chExt cx="20651558" cy="3105119"/>
          </a:xfrm>
        </p:grpSpPr>
        <p:pic>
          <p:nvPicPr>
            <p:cNvPr id="150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20651559" cy="1987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3" name="Caption"/>
            <p:cNvGrpSpPr/>
            <p:nvPr/>
          </p:nvGrpSpPr>
          <p:grpSpPr>
            <a:xfrm>
              <a:off x="-1" y="2089118"/>
              <a:ext cx="20651559" cy="1016002"/>
              <a:chOff x="0" y="0"/>
              <a:chExt cx="20651558" cy="1016001"/>
            </a:xfrm>
          </p:grpSpPr>
          <p:sp>
            <p:nvSpPr>
              <p:cNvPr id="151" name="Ορθογώνιο"/>
              <p:cNvSpPr/>
              <p:nvPr/>
            </p:nvSpPr>
            <p:spPr>
              <a:xfrm>
                <a:off x="0" y="0"/>
                <a:ext cx="20651559" cy="1016002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2" name="Public Domain,…"/>
              <p:cNvSpPr txBox="1"/>
              <p:nvPr/>
            </p:nvSpPr>
            <p:spPr>
              <a:xfrm>
                <a:off x="-1" y="0"/>
                <a:ext cx="20651560" cy="1016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r>
                  <a:t>Public Domain,</a:t>
                </a:r>
              </a:p>
              <a:p>
                <a:pPr>
                  <a:defRPr sz="3000" u="sng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3" invalidUrl="" action="" tgtFrame="" tooltip="" history="1" highlightClick="0" endSnd="0"/>
                  </a:rPr>
                  <a:t>https://commons.wikimedia.org/wiki/File:Western_concert_flute.jpg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Χάλκινα πνευστ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Χάλκινα πνευστά</a:t>
            </a:r>
          </a:p>
        </p:txBody>
      </p:sp>
      <p:sp>
        <p:nvSpPr>
          <p:cNvPr id="157" name="Ονομάζονται έτσι επειδή είναι φτιαγμένα από χαλκό ή ορείχαλκο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Ονομάζονται έτσι επειδή είναι φτιαγμένα από χαλκό ή ορείχαλκο.</a:t>
            </a:r>
          </a:p>
          <a:p>
            <a:pPr/>
            <a:r>
              <a:t>Τρομπέτα</a:t>
            </a:r>
          </a:p>
          <a:p>
            <a:pPr/>
            <a:r>
              <a:t>Κόρνο</a:t>
            </a:r>
          </a:p>
          <a:p>
            <a:pPr/>
            <a:r>
              <a:t>Τρομπόνι</a:t>
            </a:r>
          </a:p>
          <a:p>
            <a:pPr/>
            <a:r>
              <a:t>Τούμπα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