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Κείμενο τίτλου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12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Παράθε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+mn-lt"/>
                <a:ea typeface="+mn-ea"/>
                <a:cs typeface="+mn-cs"/>
                <a:sym typeface="Helvetica"/>
              </a:defRPr>
            </a:lvl1pPr>
            <a:lvl2pPr marL="10550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2pPr>
            <a:lvl3pPr marL="16646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3pPr>
            <a:lvl4pPr marL="22742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4pPr>
            <a:lvl5pPr marL="2883876" indent="-445476" algn="ctr">
              <a:spcBef>
                <a:spcPts val="0"/>
              </a:spcBef>
              <a:defRPr b="1" sz="3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94" name="«Πληκτρολογήστε παράθεση εδώ.»"/>
          <p:cNvSpPr txBox="1"/>
          <p:nvPr>
            <p:ph type="body" sz="quarter" idx="21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400"/>
              </a:spcBef>
              <a:buSzTx/>
              <a:buNone/>
              <a:defRPr sz="5600"/>
            </a:pPr>
          </a:p>
        </p:txBody>
      </p:sp>
      <p:sp>
        <p:nvSpPr>
          <p:cNvPr id="9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Πανοραμική φωτογραφία δύο ατόμων που κάνουν κανό σε ένα πλατύ ποτάμι με χιονισμένα βουνά στο φόντο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Οριζόντι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Πανοραμική φωτογραφία δύο ατόμων που κάνουν κανό σε ένα πλατύ ποτάμι με χιονισμένα βουνά στο φόντο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Κείμενο τίτλου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22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2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Κέντρ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Κείμενο τίτλου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3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Κατακόρυφ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Κείμενο τίτλου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Κείμενο τίτλου</a:t>
            </a:r>
          </a:p>
        </p:txBody>
      </p:sp>
      <p:sp>
        <p:nvSpPr>
          <p:cNvPr id="40" name="Επίπεδο κύριου τμήματος ένα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Πάν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49" name="Αριθμός σλάιντ"/>
          <p:cNvSpPr txBox="1"/>
          <p:nvPr>
            <p:ph type="sldNum" sz="quarter" idx="2"/>
          </p:nvPr>
        </p:nvSpPr>
        <p:spPr>
          <a:xfrm>
            <a:off x="11955253" y="13004799"/>
            <a:ext cx="453238" cy="469901"/>
          </a:xfrm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57" name="Επίπεδο κύριου τμήματος ένα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5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φωτογραφί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67" name="Επίπεδο κύριου τμήματος ένα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6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Επίπεδο κύριου τμήματος ένα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7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Ένα παιδί κοιτά με κιάλια ένα χιονισμένο ορεινό τοπίο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Μικρό βραχώδες νησί καλυμμένο με γρασίδι και περιτριγυρισμένο από ωκεανό με τον γαλάζιο ουρανό στο φόντο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3"/>
          </p:nvPr>
        </p:nvSpPr>
        <p:spPr>
          <a:xfrm>
            <a:off x="1583265" y="-1879600"/>
            <a:ext cx="10414002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είμενο τίτλου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Κείμενο τίτλου</a:t>
            </a:r>
          </a:p>
        </p:txBody>
      </p:sp>
      <p:sp>
        <p:nvSpPr>
          <p:cNvPr id="3" name="Επίπεδο κύριου τμήματος ένα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" name="Αριθμός σλάιντ"/>
          <p:cNvSpPr txBox="1"/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hyperlink" Target="https://commons.wikimedia.org/wiki/File:FerruccioBusoni1913.jpg" TargetMode="External"/><Relationship Id="rId4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Relationship Id="rId3" Type="http://schemas.openxmlformats.org/officeDocument/2006/relationships/hyperlink" Target="https://commons.wikimedia.org/wiki/File:Sergei_Prokofiev_circa_1918_over_Chair_Bain.jpg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Relationship Id="rId3" Type="http://schemas.openxmlformats.org/officeDocument/2006/relationships/hyperlink" Target="https://commons.wikimedia.org/wiki/File:Aaron_Copland_1970.JPG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Γνωρίζω τον Νεοκλασικισμό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Γνωρίζω τον Νεοκλασικισμό</a:t>
            </a:r>
          </a:p>
        </p:txBody>
      </p:sp>
      <p:sp>
        <p:nvSpPr>
          <p:cNvPr id="120" name="Διπλό κλικ για αλλαγή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Νεοκλασικισμό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9400"/>
            </a:lvl1pPr>
          </a:lstStyle>
          <a:p>
            <a:pPr/>
            <a:r>
              <a:t>Νεοκλασικισμός</a:t>
            </a:r>
          </a:p>
        </p:txBody>
      </p:sp>
      <p:sp>
        <p:nvSpPr>
          <p:cNvPr id="123" name="Περιγράφει τα δυτικά πολιτισμικά κινήματα που εμπνεύστηκαν από την κλασική τέχνη και τον πολιτισμό της αρχαίας Ελλάδας ή της αρχαίας Ρώμης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8638" indent="-548638" defTabSz="742950">
              <a:spcBef>
                <a:spcPts val="5300"/>
              </a:spcBef>
              <a:defRPr sz="4600"/>
            </a:pPr>
            <a:r>
              <a:t>Περιγράφει τα δυτικά πολιτισμικά κινήματα που εμπνεύστηκαν από την κλασική τέχνη και τον πολιτισμό της αρχαίας Ελλάδας ή της αρχαίας Ρώμης.</a:t>
            </a:r>
          </a:p>
          <a:p>
            <a:pPr marL="548638" indent="-548638" defTabSz="742950">
              <a:spcBef>
                <a:spcPts val="5300"/>
              </a:spcBef>
              <a:defRPr sz="4600"/>
            </a:pPr>
            <a:r>
              <a:t>Στη μουσική, εμφανίστηκε τις πρώτες δεκαετίες του 20ού αιώνα ως αντίδραση στον όψιμο Ρομαντισμό. </a:t>
            </a:r>
          </a:p>
          <a:p>
            <a:pPr marL="548638" indent="-548638" defTabSz="742950">
              <a:spcBef>
                <a:spcPts val="5300"/>
              </a:spcBef>
              <a:defRPr sz="4600"/>
            </a:pPr>
            <a:r>
              <a:t>Πρεσβεύει σε επιστροφή στην κλασική αισθητική. </a:t>
            </a:r>
          </a:p>
          <a:p>
            <a:pPr marL="548638" indent="-548638" defTabSz="742950">
              <a:spcBef>
                <a:spcPts val="5300"/>
              </a:spcBef>
              <a:defRPr sz="4600"/>
            </a:pPr>
            <a:r>
              <a:t>Επαναχρησιμοποιούνται μουσικές φόρμες του Μπαρόκ.</a:t>
            </a:r>
          </a:p>
          <a:p>
            <a:pPr marL="548638" indent="-548638" defTabSz="742950">
              <a:spcBef>
                <a:spcPts val="5300"/>
              </a:spcBef>
              <a:defRPr sz="4600"/>
            </a:pPr>
            <a:r>
              <a:t>Αντλεί το μουσικό του υλικό από το σύνολο της ιστορίας της μουσικής και αναζητά την αρχαϊκή απλότητα όπως αυτή εκδηλώνεται κατά τον 18ο αιώνα.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Συνθέτες του Νεοκλασικισμού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Συνθέτες του Νεοκλασικισμού</a:t>
            </a:r>
          </a:p>
        </p:txBody>
      </p:sp>
      <p:sp>
        <p:nvSpPr>
          <p:cNvPr id="126" name="Igor Stravinsk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2336" indent="-402336" defTabSz="544830">
              <a:spcBef>
                <a:spcPts val="3800"/>
              </a:spcBef>
              <a:defRPr sz="3400"/>
            </a:pPr>
            <a:r>
              <a:t>Igor Stravinsky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Erik Satie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Paul Hindemith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Ferruccio Busoni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Sergei Prokofiev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Aaron Copland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Francis Poulenc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Darius Milhaud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Aaron Copland</a:t>
            </a:r>
          </a:p>
        </p:txBody>
      </p:sp>
      <p:grpSp>
        <p:nvGrpSpPr>
          <p:cNvPr id="134" name="Ομαδοποίηση"/>
          <p:cNvGrpSpPr/>
          <p:nvPr/>
        </p:nvGrpSpPr>
        <p:grpSpPr>
          <a:xfrm>
            <a:off x="17244378" y="3800749"/>
            <a:ext cx="4572002" cy="9282305"/>
            <a:chOff x="0" y="0"/>
            <a:chExt cx="4572001" cy="9282304"/>
          </a:xfrm>
        </p:grpSpPr>
        <p:grpSp>
          <p:nvGrpSpPr>
            <p:cNvPr id="129" name="Ferruccio Busoni"/>
            <p:cNvGrpSpPr/>
            <p:nvPr/>
          </p:nvGrpSpPr>
          <p:grpSpPr>
            <a:xfrm>
              <a:off x="-1" y="0"/>
              <a:ext cx="4572003" cy="558801"/>
              <a:chOff x="0" y="0"/>
              <a:chExt cx="4572001" cy="558800"/>
            </a:xfrm>
          </p:grpSpPr>
          <p:sp>
            <p:nvSpPr>
              <p:cNvPr id="127" name="Ορθογώνιο"/>
              <p:cNvSpPr/>
              <p:nvPr/>
            </p:nvSpPr>
            <p:spPr>
              <a:xfrm>
                <a:off x="0" y="0"/>
                <a:ext cx="4572002" cy="558801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28" name="Ferruccio Busoni"/>
              <p:cNvSpPr txBox="1"/>
              <p:nvPr/>
            </p:nvSpPr>
            <p:spPr>
              <a:xfrm>
                <a:off x="-1" y="0"/>
                <a:ext cx="4572003" cy="5588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Ferruccio Busoni</a:t>
                </a:r>
              </a:p>
            </p:txBody>
          </p:sp>
        </p:grpSp>
        <p:pic>
          <p:nvPicPr>
            <p:cNvPr id="130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6188" y="660399"/>
              <a:ext cx="4299626" cy="5675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" name="Caption"/>
            <p:cNvGrpSpPr/>
            <p:nvPr/>
          </p:nvGrpSpPr>
          <p:grpSpPr>
            <a:xfrm>
              <a:off x="-1" y="6437502"/>
              <a:ext cx="4572003" cy="2844803"/>
              <a:chOff x="0" y="0"/>
              <a:chExt cx="4572001" cy="2844801"/>
            </a:xfrm>
          </p:grpSpPr>
          <p:sp>
            <p:nvSpPr>
              <p:cNvPr id="131" name="Ορθογώνιο"/>
              <p:cNvSpPr/>
              <p:nvPr/>
            </p:nvSpPr>
            <p:spPr>
              <a:xfrm>
                <a:off x="0" y="0"/>
                <a:ext cx="4572002" cy="28448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2" name="Public Domain,…"/>
              <p:cNvSpPr txBox="1"/>
              <p:nvPr/>
            </p:nvSpPr>
            <p:spPr>
              <a:xfrm>
                <a:off x="-1" y="0"/>
                <a:ext cx="4572003" cy="284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Public Domain, 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3" invalidUrl="" action="" tgtFrame="" tooltip="" history="1" highlightClick="0" endSnd="0"/>
                  </a:rPr>
                  <a:t>https://commons.wikimedia.org/wiki/File:FerruccioBusoni1913.jpg</a:t>
                </a:r>
              </a:p>
            </p:txBody>
          </p:sp>
        </p:grpSp>
      </p:grpSp>
      <p:grpSp>
        <p:nvGrpSpPr>
          <p:cNvPr id="142" name="Ομαδοποίηση"/>
          <p:cNvGrpSpPr/>
          <p:nvPr/>
        </p:nvGrpSpPr>
        <p:grpSpPr>
          <a:xfrm>
            <a:off x="11449291" y="3730152"/>
            <a:ext cx="4572002" cy="9423498"/>
            <a:chOff x="0" y="0"/>
            <a:chExt cx="4572001" cy="9423496"/>
          </a:xfrm>
        </p:grpSpPr>
        <p:grpSp>
          <p:nvGrpSpPr>
            <p:cNvPr id="137" name="Erik Satie"/>
            <p:cNvGrpSpPr/>
            <p:nvPr/>
          </p:nvGrpSpPr>
          <p:grpSpPr>
            <a:xfrm>
              <a:off x="-1" y="-1"/>
              <a:ext cx="4572003" cy="558801"/>
              <a:chOff x="0" y="0"/>
              <a:chExt cx="4572001" cy="558800"/>
            </a:xfrm>
          </p:grpSpPr>
          <p:sp>
            <p:nvSpPr>
              <p:cNvPr id="135" name="Ορθογώνιο"/>
              <p:cNvSpPr/>
              <p:nvPr/>
            </p:nvSpPr>
            <p:spPr>
              <a:xfrm>
                <a:off x="0" y="0"/>
                <a:ext cx="4572002" cy="558801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36" name="Erik Satie"/>
              <p:cNvSpPr txBox="1"/>
              <p:nvPr/>
            </p:nvSpPr>
            <p:spPr>
              <a:xfrm>
                <a:off x="-1" y="-1"/>
                <a:ext cx="4572003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Erik Satie</a:t>
                </a:r>
              </a:p>
            </p:txBody>
          </p:sp>
        </p:grpSp>
        <p:pic>
          <p:nvPicPr>
            <p:cNvPr id="138" name="Εικόνα" descr="Εικόνα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88506" y="660399"/>
              <a:ext cx="3194990" cy="5816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1" name="Caption"/>
            <p:cNvGrpSpPr/>
            <p:nvPr/>
          </p:nvGrpSpPr>
          <p:grpSpPr>
            <a:xfrm>
              <a:off x="-1" y="6578694"/>
              <a:ext cx="4572003" cy="2844803"/>
              <a:chOff x="0" y="0"/>
              <a:chExt cx="4572001" cy="2844801"/>
            </a:xfrm>
          </p:grpSpPr>
          <p:sp>
            <p:nvSpPr>
              <p:cNvPr id="139" name="Ορθογώνιο"/>
              <p:cNvSpPr/>
              <p:nvPr/>
            </p:nvSpPr>
            <p:spPr>
              <a:xfrm>
                <a:off x="0" y="0"/>
                <a:ext cx="4572002" cy="28448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0" name="https://commons.wikimedia.org/wiki/File:Suzanne_Valadon_-_Portrait_d%27Erik_Satie.jpg"/>
              <p:cNvSpPr txBox="1"/>
              <p:nvPr/>
            </p:nvSpPr>
            <p:spPr>
              <a:xfrm>
                <a:off x="-1" y="0"/>
                <a:ext cx="4572003" cy="284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defRPr sz="30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https://commons.wikimedia.org/wiki/File:Suzanne_Valadon_-_Portrait_d%27Erik_Satie.jpg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gor Stravinsky (1882 - 1971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Igor Stravinsky (1882 - 1971)</a:t>
            </a:r>
          </a:p>
        </p:txBody>
      </p:sp>
      <p:sp>
        <p:nvSpPr>
          <p:cNvPr id="145" name="Ρώσος συνθέτης που απέκτησε γαλλική και αμερικανική υπηκοότητα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38912" indent="-438912" defTabSz="594359">
              <a:spcBef>
                <a:spcPts val="4200"/>
              </a:spcBef>
              <a:defRPr sz="3700"/>
            </a:pPr>
            <a:r>
              <a:t>Ρώσος συνθέτης που απέκτησε γαλλική και αμερικανική υπηκοότητα.</a:t>
            </a:r>
          </a:p>
          <a:p>
            <a:pPr marL="438912" indent="-438912" defTabSz="594359">
              <a:spcBef>
                <a:spcPts val="4200"/>
              </a:spcBef>
              <a:defRPr sz="3700"/>
            </a:pPr>
            <a:r>
              <a:t>Αποτελεί βασικό εκπρόσωπο του Νεοκλασικισμού καθώς πρέσβευε την επιστροφή σε παραδοσιακές μουσικές φόρμες.</a:t>
            </a:r>
          </a:p>
          <a:p>
            <a:pPr marL="438912" indent="-438912" defTabSz="594359">
              <a:spcBef>
                <a:spcPts val="4200"/>
              </a:spcBef>
              <a:defRPr sz="3700"/>
            </a:pPr>
            <a:r>
              <a:t>Το έργο του είναι καινοτόμο και παρουσιάζει μεγάλη ποικιλία ( σκληρές διαφωνίες, τις αρμονικές ελευθερίες, χρήση εξωτικών κλιμάκων, πολυτονικότητα, πολυρυθμία κ.α.).</a:t>
            </a:r>
          </a:p>
          <a:p>
            <a:pPr marL="438912" indent="-438912" defTabSz="594359">
              <a:spcBef>
                <a:spcPts val="4200"/>
              </a:spcBef>
              <a:defRPr sz="3700"/>
            </a:pPr>
            <a:r>
              <a:t>Συνέβαλε σημαντικά στην εξέλιξη της σύγχρονης κλασικής μουσικής.</a:t>
            </a:r>
          </a:p>
        </p:txBody>
      </p:sp>
      <p:grpSp>
        <p:nvGrpSpPr>
          <p:cNvPr id="150" name="Ομαδοποίηση"/>
          <p:cNvGrpSpPr/>
          <p:nvPr/>
        </p:nvGrpSpPr>
        <p:grpSpPr>
          <a:xfrm>
            <a:off x="15036209" y="4020248"/>
            <a:ext cx="5759997" cy="9449570"/>
            <a:chOff x="0" y="0"/>
            <a:chExt cx="5759995" cy="9449568"/>
          </a:xfrm>
        </p:grpSpPr>
        <p:pic>
          <p:nvPicPr>
            <p:cNvPr id="146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59996" cy="6960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9" name="Caption"/>
            <p:cNvGrpSpPr/>
            <p:nvPr/>
          </p:nvGrpSpPr>
          <p:grpSpPr>
            <a:xfrm>
              <a:off x="0" y="7061967"/>
              <a:ext cx="5759996" cy="2387603"/>
              <a:chOff x="0" y="0"/>
              <a:chExt cx="5759995" cy="2387601"/>
            </a:xfrm>
          </p:grpSpPr>
          <p:sp>
            <p:nvSpPr>
              <p:cNvPr id="147" name="Ορθογώνιο"/>
              <p:cNvSpPr/>
              <p:nvPr/>
            </p:nvSpPr>
            <p:spPr>
              <a:xfrm>
                <a:off x="0" y="0"/>
                <a:ext cx="5759996" cy="23876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8" name="Public Domain,…"/>
              <p:cNvSpPr txBox="1"/>
              <p:nvPr/>
            </p:nvSpPr>
            <p:spPr>
              <a:xfrm>
                <a:off x="0" y="0"/>
                <a:ext cx="5759995" cy="2387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Public Domain, </a:t>
                </a:r>
              </a:p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https://commons.wikimedia.org/wiki/File:Igor_Stravinsky_LOC_32392u.jpg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Προτεινόμενα έργα για ακρόαση από τον Igor Stravinsk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9400"/>
            </a:lvl1pPr>
          </a:lstStyle>
          <a:p>
            <a:pPr/>
            <a:r>
              <a:t>Προτεινόμενα έργα για ακρόαση από τον Igor Stravinsky </a:t>
            </a:r>
          </a:p>
        </p:txBody>
      </p:sp>
      <p:sp>
        <p:nvSpPr>
          <p:cNvPr id="153" name="Μπαλέτα: Πουλτσινέλλα, Πετρούσκα, Το Πουλί της Φωτιάς και Ιεροτελεστία της Άνοιξη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3776" indent="-493776" defTabSz="668655">
              <a:spcBef>
                <a:spcPts val="4700"/>
              </a:spcBef>
              <a:defRPr sz="4200"/>
            </a:pPr>
            <a:r>
              <a:t>Μπαλέτα: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Πουλτσινέλλα, Πετρούσκα, Το Πουλί της Φωτιάς </a:t>
            </a:r>
            <a:r>
              <a:t>και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 Ιεροτελεστία της Άνοιξης</a:t>
            </a:r>
          </a:p>
          <a:p>
            <a:pPr marL="493776" indent="-493776" defTabSz="668655">
              <a:spcBef>
                <a:spcPts val="4700"/>
              </a:spcBef>
              <a:defRPr i="1" sz="4200">
                <a:latin typeface="+mn-lt"/>
                <a:ea typeface="+mn-ea"/>
                <a:cs typeface="+mn-cs"/>
                <a:sym typeface="Helvetica"/>
              </a:defRPr>
            </a:pPr>
            <a:r>
              <a:t>Συμφωνία σε Ντο</a:t>
            </a:r>
          </a:p>
          <a:p>
            <a:pPr marL="493776" indent="-493776" defTabSz="668655">
              <a:spcBef>
                <a:spcPts val="4700"/>
              </a:spcBef>
              <a:defRPr i="1" sz="4200">
                <a:latin typeface="+mn-lt"/>
                <a:ea typeface="+mn-ea"/>
                <a:cs typeface="+mn-cs"/>
                <a:sym typeface="Helvetica"/>
              </a:defRPr>
            </a:pPr>
            <a:r>
              <a:t>Συμφωνία των Ψαλμών για χορωδία και ορχήστρα</a:t>
            </a:r>
          </a:p>
          <a:p>
            <a:pPr marL="493776" indent="-493776" defTabSz="668655">
              <a:spcBef>
                <a:spcPts val="4700"/>
              </a:spcBef>
              <a:defRPr i="1" sz="4200">
                <a:latin typeface="+mn-lt"/>
                <a:ea typeface="+mn-ea"/>
                <a:cs typeface="+mn-cs"/>
                <a:sym typeface="Helvetica"/>
              </a:defRPr>
            </a:pPr>
            <a:r>
              <a:t>Οκτέτο για πνευστά</a:t>
            </a:r>
          </a:p>
          <a:p>
            <a:pPr marL="493776" indent="-493776" defTabSz="668655">
              <a:spcBef>
                <a:spcPts val="4700"/>
              </a:spcBef>
              <a:defRPr i="1" sz="4200">
                <a:latin typeface="+mn-lt"/>
                <a:ea typeface="+mn-ea"/>
                <a:cs typeface="+mn-cs"/>
                <a:sym typeface="Helvetica"/>
              </a:defRPr>
            </a:pPr>
            <a:r>
              <a:t>Σονάτα για πιάνο</a:t>
            </a:r>
          </a:p>
          <a:p>
            <a:pPr marL="493776" indent="-493776" defTabSz="668655">
              <a:spcBef>
                <a:spcPts val="4700"/>
              </a:spcBef>
              <a:defRPr i="1" sz="4200">
                <a:latin typeface="+mn-lt"/>
                <a:ea typeface="+mn-ea"/>
                <a:cs typeface="+mn-cs"/>
                <a:sym typeface="Helvetica"/>
              </a:defRPr>
            </a:pPr>
            <a:r>
              <a:t>Τανγκό για πιάνο</a:t>
            </a:r>
          </a:p>
          <a:p>
            <a:pPr marL="493776" indent="-493776" defTabSz="668655">
              <a:spcBef>
                <a:spcPts val="4700"/>
              </a:spcBef>
              <a:defRPr i="1" sz="4200">
                <a:latin typeface="+mn-lt"/>
                <a:ea typeface="+mn-ea"/>
                <a:cs typeface="+mn-cs"/>
                <a:sym typeface="Helvetica"/>
              </a:defRPr>
            </a:pPr>
            <a:r>
              <a:t>Κοντσέρτο για βιολί και ορχήστρα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ergei Prokofiev (1891 - 1953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Sergei Prokofiev (1891 - 1953)</a:t>
            </a:r>
          </a:p>
        </p:txBody>
      </p:sp>
      <p:sp>
        <p:nvSpPr>
          <p:cNvPr id="156" name="Ρώσος συνθέτης που γεννήθηκε στην Ουκρανία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02336" indent="-402336" defTabSz="544830">
              <a:spcBef>
                <a:spcPts val="3800"/>
              </a:spcBef>
              <a:defRPr sz="3400"/>
            </a:pPr>
            <a:r>
              <a:t>Ρώσος συνθέτης που γεννήθηκε στην Ουκρανία. 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Απέκτησε το ψευδώνυμο “απαίσιο παιδί” για το άγριο στυλ παιξίματός του, αλλά και για τον διάφωνο και κρουστό χαρακτήρα των συνθέσεών του. 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Τα έργα του είναι ιδιαίτερα δημοφιλή.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Συνέθεσε καθαρά οργανική μουσική, μπαλέτα, όπερες, κινηματογραφική μουσική και μουσική για παιδιά. </a:t>
            </a:r>
          </a:p>
          <a:p>
            <a:pPr marL="402336" indent="-402336" defTabSz="544830">
              <a:spcBef>
                <a:spcPts val="3800"/>
              </a:spcBef>
              <a:defRPr sz="3400"/>
            </a:pPr>
            <a:r>
              <a:t>Η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Συμφωνία αρ.1</a:t>
            </a:r>
            <a:r>
              <a:t> του σε ρε μείζονα τιτλοφορείται ως “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Κλασική,”</a:t>
            </a:r>
            <a:r>
              <a:t> γεγονός που μαρτυρά την επίδραση του Nεοκλασικισμού στο έργο του. </a:t>
            </a:r>
          </a:p>
        </p:txBody>
      </p:sp>
      <p:grpSp>
        <p:nvGrpSpPr>
          <p:cNvPr id="161" name="Ομαδοποίηση"/>
          <p:cNvGrpSpPr/>
          <p:nvPr/>
        </p:nvGrpSpPr>
        <p:grpSpPr>
          <a:xfrm>
            <a:off x="13561860" y="3875756"/>
            <a:ext cx="6856748" cy="9442099"/>
            <a:chOff x="0" y="0"/>
            <a:chExt cx="6856746" cy="9442097"/>
          </a:xfrm>
        </p:grpSpPr>
        <p:pic>
          <p:nvPicPr>
            <p:cNvPr id="157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56747" cy="74100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grpSp>
          <p:nvGrpSpPr>
            <p:cNvPr id="160" name="Caption"/>
            <p:cNvGrpSpPr/>
            <p:nvPr/>
          </p:nvGrpSpPr>
          <p:grpSpPr>
            <a:xfrm>
              <a:off x="0" y="7511696"/>
              <a:ext cx="6856746" cy="1930403"/>
              <a:chOff x="0" y="0"/>
              <a:chExt cx="6856745" cy="1930401"/>
            </a:xfrm>
          </p:grpSpPr>
          <p:sp>
            <p:nvSpPr>
              <p:cNvPr id="158" name="Ορθογώνιο"/>
              <p:cNvSpPr/>
              <p:nvPr/>
            </p:nvSpPr>
            <p:spPr>
              <a:xfrm>
                <a:off x="0" y="0"/>
                <a:ext cx="6856746" cy="19304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9" name="Public Domain,…"/>
              <p:cNvSpPr txBox="1"/>
              <p:nvPr/>
            </p:nvSpPr>
            <p:spPr>
              <a:xfrm>
                <a:off x="0" y="0"/>
                <a:ext cx="6856746" cy="1930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Public Domain, 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3" invalidUrl="" action="" tgtFrame="" tooltip="" history="1" highlightClick="0" endSnd="0"/>
                  </a:rPr>
                  <a:t>https://commons.wikimedia.org/wiki/File:Sergei_Prokofiev_circa_1918_over_Chair_Bain.jpg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Προτεινόμενα έργα για ακρόαση από τον Sergei Prokofi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9400"/>
            </a:lvl1pPr>
          </a:lstStyle>
          <a:p>
            <a:pPr/>
            <a:r>
              <a:t>Προτεινόμενα έργα για ακρόαση από τον Sergei Prokofiev</a:t>
            </a:r>
          </a:p>
        </p:txBody>
      </p:sp>
      <p:sp>
        <p:nvSpPr>
          <p:cNvPr id="164" name="7 Συμφωνίες για ορχήστρα…"/>
          <p:cNvSpPr txBox="1"/>
          <p:nvPr>
            <p:ph type="body" idx="1"/>
          </p:nvPr>
        </p:nvSpPr>
        <p:spPr>
          <a:xfrm>
            <a:off x="1790700" y="3757139"/>
            <a:ext cx="20815300" cy="8839201"/>
          </a:xfrm>
          <a:prstGeom prst="rect">
            <a:avLst/>
          </a:prstGeom>
        </p:spPr>
        <p:txBody>
          <a:bodyPr/>
          <a:lstStyle/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7 Συμφωνίες για ορχήστρα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Μουσική για μπαλέτα: Ρωμαίος και Ιουλιέτα 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και </a:t>
            </a:r>
            <a:r>
              <a:t>Σταχτοπούτα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Όπερες: Η Αγάπη για τα Τρία Πορτοκάλια 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και </a:t>
            </a:r>
            <a:r>
              <a:t>Πόλεμος και Ειρήνη 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4 Κοντσέρτα για πιάνο και ορχήστρα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2 Κοντσέρτα για βιολί και ορχήστρα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Ο Πέτρος και ο Λύκος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9 Σονάτες για πιάνο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aron Copland (1900 - 1990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Aaron Copland (1900 - 1990)</a:t>
            </a:r>
          </a:p>
        </p:txBody>
      </p:sp>
      <p:sp>
        <p:nvSpPr>
          <p:cNvPr id="167" name="Αμερικάνος συνθέτης από Ρωσοεβραίους γονείς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45008" indent="-445008" defTabSz="602615">
              <a:spcBef>
                <a:spcPts val="4300"/>
              </a:spcBef>
              <a:defRPr sz="3700"/>
            </a:pPr>
            <a:r>
              <a:t>Αμερικάνος συνθέτης από Ρωσοεβραίους γονείς. </a:t>
            </a:r>
          </a:p>
          <a:p>
            <a:pPr marL="445008" indent="-445008" defTabSz="602615">
              <a:spcBef>
                <a:spcPts val="4300"/>
              </a:spcBef>
              <a:defRPr sz="3700"/>
            </a:pPr>
            <a:r>
              <a:t>Πραγματοποίησε σπουδές με τη Nadia Boulanger.</a:t>
            </a:r>
          </a:p>
          <a:p>
            <a:pPr marL="445008" indent="-445008" defTabSz="602615">
              <a:spcBef>
                <a:spcPts val="4300"/>
              </a:spcBef>
              <a:defRPr sz="3700"/>
            </a:pPr>
            <a:r>
              <a:t>Η σπουδή του στη μουσική της Αναγέννησης, του Μπαρόκ και του Κλασικισμού, έθεσε τις βάσεις για το νεοκλασικιστικό προσωπικό συνθετικό του στυλ. </a:t>
            </a:r>
          </a:p>
          <a:p>
            <a:pPr marL="445008" indent="-445008" defTabSz="602615">
              <a:spcBef>
                <a:spcPts val="4300"/>
              </a:spcBef>
              <a:defRPr sz="3700"/>
            </a:pPr>
            <a:r>
              <a:t>Το ψευδώνυμό του “Κοσμήτορας των Αμερικανών συνθετών” μαρτυρά την αναγνώρισή του από τους συγχρόνους του. </a:t>
            </a:r>
          </a:p>
        </p:txBody>
      </p:sp>
      <p:grpSp>
        <p:nvGrpSpPr>
          <p:cNvPr id="172" name="Ομαδοποίηση"/>
          <p:cNvGrpSpPr/>
          <p:nvPr/>
        </p:nvGrpSpPr>
        <p:grpSpPr>
          <a:xfrm>
            <a:off x="14341633" y="3768367"/>
            <a:ext cx="6138997" cy="9674634"/>
            <a:chOff x="0" y="0"/>
            <a:chExt cx="6138996" cy="9674633"/>
          </a:xfrm>
        </p:grpSpPr>
        <p:pic>
          <p:nvPicPr>
            <p:cNvPr id="168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6138996" cy="8099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1" name="Caption"/>
            <p:cNvGrpSpPr/>
            <p:nvPr/>
          </p:nvGrpSpPr>
          <p:grpSpPr>
            <a:xfrm>
              <a:off x="0" y="8201432"/>
              <a:ext cx="6138997" cy="1473202"/>
              <a:chOff x="0" y="0"/>
              <a:chExt cx="6138996" cy="1473201"/>
            </a:xfrm>
          </p:grpSpPr>
          <p:sp>
            <p:nvSpPr>
              <p:cNvPr id="169" name="Ορθογώνιο"/>
              <p:cNvSpPr/>
              <p:nvPr/>
            </p:nvSpPr>
            <p:spPr>
              <a:xfrm>
                <a:off x="0" y="0"/>
                <a:ext cx="6138996" cy="14732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0" name="Public Domain,…"/>
              <p:cNvSpPr txBox="1"/>
              <p:nvPr/>
            </p:nvSpPr>
            <p:spPr>
              <a:xfrm>
                <a:off x="-1" y="-1"/>
                <a:ext cx="6138998" cy="147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r>
                  <a:t>Public Domain, </a:t>
                </a:r>
              </a:p>
              <a:p>
                <a:pPr>
                  <a:defRPr sz="3000" u="sng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3" invalidUrl="" action="" tgtFrame="" tooltip="" history="1" highlightClick="0" endSnd="0"/>
                  </a:rPr>
                  <a:t>https://commons.wikimedia.org/wiki/File:Aaron_Copland_1970.JPG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Προτεινόμενα έργα για ακρόαση από τον Aaron Copla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9400"/>
            </a:lvl1pPr>
          </a:lstStyle>
          <a:p>
            <a:pPr/>
            <a:r>
              <a:t>Προτεινόμενα έργα για ακρόαση από τον Aaron Copland </a:t>
            </a:r>
          </a:p>
        </p:txBody>
      </p:sp>
      <p:sp>
        <p:nvSpPr>
          <p:cNvPr id="175" name="Όπερες: The Second Hurricane και The Tender Lan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Όπερες: </a:t>
            </a:r>
            <a:r>
              <a:t>The Second Hurricane 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και </a:t>
            </a:r>
            <a:r>
              <a:t>The Tender Land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Μουσική για μπαλέτα: </a:t>
            </a:r>
            <a:r>
              <a:t>Appalachian Spring, Rodeo 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και </a:t>
            </a:r>
            <a:r>
              <a:t>Billy the Kid 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Έργα για ορχήστρα: </a:t>
            </a:r>
            <a:r>
              <a:t>Fanfare for the Common Man, Lincoln Portrait, Συμφωνίες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Μουσική για κινηματογράφο:</a:t>
            </a:r>
            <a:r>
              <a:t> Of Mice and Men, The Red Pony 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και </a:t>
            </a:r>
            <a:r>
              <a:t>Our Town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Κοντσέρτο για πιάνο και ορχήστρα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Quiet City</a:t>
            </a:r>
          </a:p>
          <a:p>
            <a:pPr marL="530351" indent="-530351" defTabSz="718184">
              <a:spcBef>
                <a:spcPts val="5100"/>
              </a:spcBef>
              <a:defRPr i="1" sz="4500">
                <a:latin typeface="+mn-lt"/>
                <a:ea typeface="+mn-ea"/>
                <a:cs typeface="+mn-cs"/>
                <a:sym typeface="Helvetica"/>
              </a:defRPr>
            </a:pPr>
            <a:r>
              <a:t>El Salón México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