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0000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381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381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solidFill>
            <a:srgbClr val="FF0000">
              <a:alpha val="20000"/>
            </a:srgbClr>
          </a:solidFill>
        </a:fill>
      </a:tcStyle>
    </a:firstCol>
    <a:la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127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FF0000"/>
        </a:fontRef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round/>
            </a:ln>
          </a:left>
          <a:right>
            <a:ln w="12700" cap="flat">
              <a:solidFill>
                <a:srgbClr val="FF0000"/>
              </a:solidFill>
              <a:prstDash val="solid"/>
              <a:round/>
            </a:ln>
          </a:right>
          <a:top>
            <a:ln w="127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solidFill>
                <a:srgbClr val="FF0000"/>
              </a:solidFill>
              <a:prstDash val="solid"/>
              <a:round/>
            </a:ln>
          </a:insideH>
          <a:insideV>
            <a:ln w="12700" cap="flat">
              <a:solidFill>
                <a:srgbClr val="FF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Κείμενο τίτλου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Κείμενο τίτλου</a:t>
            </a:r>
          </a:p>
        </p:txBody>
      </p:sp>
      <p:sp>
        <p:nvSpPr>
          <p:cNvPr id="12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1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Παράθε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3800">
                <a:latin typeface="+mj-lt"/>
                <a:ea typeface="+mj-ea"/>
                <a:cs typeface="+mj-cs"/>
                <a:sym typeface="Helvetica"/>
              </a:defRPr>
            </a:lvl1pPr>
            <a:lvl2pPr marL="1055076" indent="-445476" algn="ctr">
              <a:spcBef>
                <a:spcPts val="0"/>
              </a:spcBef>
              <a:defRPr b="1" sz="3800">
                <a:latin typeface="+mj-lt"/>
                <a:ea typeface="+mj-ea"/>
                <a:cs typeface="+mj-cs"/>
                <a:sym typeface="Helvetica"/>
              </a:defRPr>
            </a:lvl2pPr>
            <a:lvl3pPr marL="1664675" indent="-445476" algn="ctr">
              <a:spcBef>
                <a:spcPts val="0"/>
              </a:spcBef>
              <a:defRPr b="1" sz="3800">
                <a:latin typeface="+mj-lt"/>
                <a:ea typeface="+mj-ea"/>
                <a:cs typeface="+mj-cs"/>
                <a:sym typeface="Helvetica"/>
              </a:defRPr>
            </a:lvl3pPr>
            <a:lvl4pPr marL="2274275" indent="-445475" algn="ctr">
              <a:spcBef>
                <a:spcPts val="0"/>
              </a:spcBef>
              <a:defRPr b="1" sz="3800">
                <a:latin typeface="+mj-lt"/>
                <a:ea typeface="+mj-ea"/>
                <a:cs typeface="+mj-cs"/>
                <a:sym typeface="Helvetica"/>
              </a:defRPr>
            </a:lvl4pPr>
            <a:lvl5pPr marL="2883875" indent="-445475" algn="ctr">
              <a:spcBef>
                <a:spcPts val="0"/>
              </a:spcBef>
              <a:defRPr b="1" sz="38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94" name="«Πληκτρολογήστε παράθεση εδώ.»"/>
          <p:cNvSpPr txBox="1"/>
          <p:nvPr>
            <p:ph type="body" sz="quarter" idx="21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Πανοραμική φωτογραφία δύο ατόμων που κάνουν κανό σε ένα πλατύ ποτάμι με χιονισμένα βουνά στο φόντο"/>
          <p:cNvSpPr/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Οριζόντι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Πανοραμική φωτογραφία δύο ατόμων που κάνουν κανό σε ένα πλατύ ποτάμι με χιονισμένα βουνά στο φόντο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Κείμενο τίτλου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Κείμενο τίτλου</a:t>
            </a:r>
          </a:p>
        </p:txBody>
      </p:sp>
      <p:sp>
        <p:nvSpPr>
          <p:cNvPr id="22" name="Επίπεδο κύριου τμήματος ένα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23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- Κέντρ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Κείμενο τίτλου"/>
          <p:cNvSpPr txBox="1"/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3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Κατακόρυφ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Κείμενο τίτλου"/>
          <p:cNvSpPr txBox="1"/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Κείμενο τίτλου</a:t>
            </a:r>
          </a:p>
        </p:txBody>
      </p:sp>
      <p:sp>
        <p:nvSpPr>
          <p:cNvPr id="40" name="Επίπεδο κύριου τμήματος ένα…"/>
          <p:cNvSpPr txBox="1"/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1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- Πάν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49" name="Αριθμός σλάιντ"/>
          <p:cNvSpPr txBox="1"/>
          <p:nvPr>
            <p:ph type="sldNum" sz="quarter" idx="2"/>
          </p:nvPr>
        </p:nvSpPr>
        <p:spPr>
          <a:xfrm>
            <a:off x="11955253" y="13004799"/>
            <a:ext cx="453238" cy="469901"/>
          </a:xfrm>
          <a:prstGeom prst="rect">
            <a:avLst/>
          </a:prstGeom>
        </p:spPr>
        <p:txBody>
          <a:bodyPr anchor="b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 και 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57" name="Επίπεδο κύριου τμήματος ένα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58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Τίτλος, κουκκίδες και φωτογραφί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Κείμενο τίτλου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Κείμενο τίτλου</a:t>
            </a:r>
          </a:p>
        </p:txBody>
      </p:sp>
      <p:sp>
        <p:nvSpPr>
          <p:cNvPr id="67" name="Επίπεδο κύριου τμήματος ένα…"/>
          <p:cNvSpPr txBox="1"/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68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Κουκκίδ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Επίπεδο κύριου τμήματος ένα…"/>
          <p:cNvSpPr txBox="1"/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76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Φωτογραφία - 3 εικόν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Ένα παιδί κοιτά με κιάλια ένα χιονισμένο ορεινό τοπίο"/>
          <p:cNvSpPr/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Μικρό βραχώδες νησί καλυμμένο με γρασίδι και περιτριγυρισμένο από ωκεανό με τον γαλάζιο ουρανό στο φόντο"/>
          <p:cNvSpPr/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Κόκκινο σκάφος αγκυροβολημένο σε μια αποβάθρα σε ποτάμι με δέντρα κατά μήκος της ακτογραμμής και έναν θολό μπλε ουρανό στο φόντο"/>
          <p:cNvSpPr/>
          <p:nvPr>
            <p:ph type="pic" idx="23"/>
          </p:nvPr>
        </p:nvSpPr>
        <p:spPr>
          <a:xfrm>
            <a:off x="1583264" y="-1879600"/>
            <a:ext cx="10414004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Αριθμός σλάιντ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είμενο τίτλου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Κείμενο τίτλου</a:t>
            </a:r>
          </a:p>
        </p:txBody>
      </p:sp>
      <p:sp>
        <p:nvSpPr>
          <p:cNvPr id="3" name="Επίπεδο κύριου τμήματος ένα…"/>
          <p:cNvSpPr txBox="1"/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Επίπεδο κύριου τμήματος ένα</a:t>
            </a:r>
          </a:p>
          <a:p>
            <a:pPr lvl="1"/>
            <a:r>
              <a:t>Επίπεδο κύριου τμήματος δύο</a:t>
            </a:r>
          </a:p>
          <a:p>
            <a:pPr lvl="2"/>
            <a:r>
              <a:t>Επίπεδο κύριου τμήματος τρία</a:t>
            </a:r>
          </a:p>
          <a:p>
            <a:pPr lvl="3"/>
            <a:r>
              <a:t>Επίπεδο κύριου τμήματος τέσσερα</a:t>
            </a:r>
          </a:p>
          <a:p>
            <a:pPr lvl="4"/>
            <a:r>
              <a:t>Επίπεδο κύριου τμήματος πέντε</a:t>
            </a:r>
          </a:p>
        </p:txBody>
      </p:sp>
      <p:sp>
        <p:nvSpPr>
          <p:cNvPr id="4" name="Αριθμός σλάιντ"/>
          <p:cNvSpPr txBox="1"/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ip - hop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Hip - hop</a:t>
            </a:r>
          </a:p>
        </p:txBody>
      </p:sp>
      <p:sp>
        <p:nvSpPr>
          <p:cNvPr id="120" name="Διπλό κλικ για αλλαγή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Hip - ho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93419">
              <a:defRPr sz="9400"/>
            </a:lvl1pPr>
          </a:lstStyle>
          <a:p>
            <a:pPr/>
            <a:r>
              <a:t>Hip - hop</a:t>
            </a:r>
          </a:p>
        </p:txBody>
      </p:sp>
      <p:sp>
        <p:nvSpPr>
          <p:cNvPr id="123" name="Καλλιτεχνικό ρεύμα που γεννήθηκε στις αφροαμερικάνικες κοινότητες του Bronx της Νέας Υόρκης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81583" indent="-481583" defTabSz="652144">
              <a:spcBef>
                <a:spcPts val="4600"/>
              </a:spcBef>
              <a:defRPr sz="4100"/>
            </a:pPr>
            <a:r>
              <a:t>Καλλιτεχνικό ρεύμα που γεννήθηκε στις αφροαμερικάνικες κοινότητες του Bronx της Νέας Υόρκης.</a:t>
            </a:r>
          </a:p>
          <a:p>
            <a:pPr marL="481583" indent="-481583" defTabSz="652144">
              <a:spcBef>
                <a:spcPts val="4600"/>
              </a:spcBef>
              <a:defRPr sz="4100"/>
            </a:pPr>
            <a:r>
              <a:t>Εμφανίστηκε τη δεκαετία του 1970. </a:t>
            </a:r>
          </a:p>
          <a:p>
            <a:pPr marL="481583" indent="-481583" defTabSz="652144">
              <a:spcBef>
                <a:spcPts val="4600"/>
              </a:spcBef>
              <a:defRPr sz="4100"/>
            </a:pPr>
            <a:r>
              <a:t>Τη δεκαετία του 2000 έγινε το πλέον δημοφιλές είδος μουσικής διεθνώς.</a:t>
            </a:r>
          </a:p>
          <a:p>
            <a:pPr marL="481583" indent="-481583" defTabSz="652144">
              <a:spcBef>
                <a:spcPts val="4600"/>
              </a:spcBef>
              <a:defRPr sz="4100"/>
            </a:pPr>
            <a:r>
              <a:t> Έχει ασκήσει πολυδιάστατη πολιτισμική επιρροή.</a:t>
            </a:r>
          </a:p>
          <a:p>
            <a:pPr marL="481583" indent="-481583" defTabSz="652144">
              <a:spcBef>
                <a:spcPts val="4600"/>
              </a:spcBef>
              <a:defRPr sz="4100"/>
            </a:pPr>
            <a:r>
              <a:t>Αποτελείται από μουσική, χορό και γκράφιτι.</a:t>
            </a:r>
          </a:p>
        </p:txBody>
      </p:sp>
      <p:grpSp>
        <p:nvGrpSpPr>
          <p:cNvPr id="131" name="Ομαδοποίηση"/>
          <p:cNvGrpSpPr/>
          <p:nvPr/>
        </p:nvGrpSpPr>
        <p:grpSpPr>
          <a:xfrm>
            <a:off x="15358493" y="3070724"/>
            <a:ext cx="5319905" cy="9785606"/>
            <a:chOff x="0" y="0"/>
            <a:chExt cx="5319904" cy="9785604"/>
          </a:xfrm>
        </p:grpSpPr>
        <p:grpSp>
          <p:nvGrpSpPr>
            <p:cNvPr id="126" name="Bronx, Νέα Υόρκη"/>
            <p:cNvGrpSpPr/>
            <p:nvPr/>
          </p:nvGrpSpPr>
          <p:grpSpPr>
            <a:xfrm>
              <a:off x="-1" y="0"/>
              <a:ext cx="5319905" cy="558801"/>
              <a:chOff x="0" y="0"/>
              <a:chExt cx="5319903" cy="558800"/>
            </a:xfrm>
          </p:grpSpPr>
          <p:sp>
            <p:nvSpPr>
              <p:cNvPr id="124" name="Ορθογώνιο"/>
              <p:cNvSpPr/>
              <p:nvPr/>
            </p:nvSpPr>
            <p:spPr>
              <a:xfrm>
                <a:off x="0" y="0"/>
                <a:ext cx="5319904" cy="558801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25" name="Bronx, Νέα Υόρκη"/>
              <p:cNvSpPr txBox="1"/>
              <p:nvPr/>
            </p:nvSpPr>
            <p:spPr>
              <a:xfrm>
                <a:off x="-1" y="0"/>
                <a:ext cx="5319905" cy="558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>
                <a:lvl1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pPr/>
                <a:r>
                  <a:t>Bronx, Νέα Υόρκη</a:t>
                </a:r>
              </a:p>
            </p:txBody>
          </p:sp>
        </p:grpSp>
        <p:pic>
          <p:nvPicPr>
            <p:cNvPr id="127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660399"/>
              <a:ext cx="5319905" cy="7093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0" name="Caption"/>
            <p:cNvGrpSpPr/>
            <p:nvPr/>
          </p:nvGrpSpPr>
          <p:grpSpPr>
            <a:xfrm>
              <a:off x="-1" y="7855203"/>
              <a:ext cx="5319905" cy="1930402"/>
              <a:chOff x="0" y="0"/>
              <a:chExt cx="5319903" cy="1930401"/>
            </a:xfrm>
          </p:grpSpPr>
          <p:sp>
            <p:nvSpPr>
              <p:cNvPr id="128" name="Ορθογώνιο"/>
              <p:cNvSpPr/>
              <p:nvPr/>
            </p:nvSpPr>
            <p:spPr>
              <a:xfrm>
                <a:off x="0" y="0"/>
                <a:ext cx="5319904" cy="19304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29" name="Public Domain,…"/>
              <p:cNvSpPr txBox="1"/>
              <p:nvPr/>
            </p:nvSpPr>
            <p:spPr>
              <a:xfrm>
                <a:off x="-1" y="0"/>
                <a:ext cx="5319905" cy="1930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Public Domain, </a:t>
                </a:r>
              </a:p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https://en.wikipedia.org/wiki/File:1520_Sedwick_Ave.,_Bronx,_New_York1.JPG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Μουσική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Μουσική</a:t>
            </a:r>
          </a:p>
        </p:txBody>
      </p:sp>
      <p:sp>
        <p:nvSpPr>
          <p:cNvPr id="134" name="Tο ραπ τραγούδι  έχει πρωταγωνιστικό ρόλο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01574" indent="-401574" defTabSz="767715">
              <a:spcBef>
                <a:spcPts val="4900"/>
              </a:spcBef>
              <a:defRPr sz="3500"/>
            </a:pPr>
            <a:r>
              <a:t>Tο ραπ τραγούδι  έχει πρωταγωνιστικό ρόλο. </a:t>
            </a:r>
          </a:p>
          <a:p>
            <a:pPr marL="401574" indent="-401574" defTabSz="767715">
              <a:spcBef>
                <a:spcPts val="4900"/>
              </a:spcBef>
              <a:defRPr sz="3500"/>
            </a:pPr>
            <a:r>
              <a:t>Η μουσική έχει συνοδευτικό χαρακτήρα. </a:t>
            </a:r>
          </a:p>
          <a:p>
            <a:pPr marL="401574" indent="-401574" defTabSz="767715">
              <a:spcBef>
                <a:spcPts val="4900"/>
              </a:spcBef>
              <a:defRPr sz="3500"/>
            </a:pPr>
            <a:r>
              <a:t>Οι στίχοι απαγγέλλονται ρυθμικά με έναν ιδιαίτερα χαρακτηριστικό τρόπο, εκφράζουν καθημερινά βιώματα και εμπειρίες ενώ μπορούν να αποκτήσουν και πολιτική προέκταση. </a:t>
            </a:r>
          </a:p>
          <a:p>
            <a:pPr marL="401574" indent="-401574" defTabSz="767715">
              <a:spcBef>
                <a:spcPts val="4900"/>
              </a:spcBef>
              <a:defRPr sz="3500"/>
            </a:pPr>
            <a:r>
              <a:t>Ο τραγουδιστής που ραπάρει ονομάζεται MC και μπορεί να τοποθετείται για προσωπικά και κοινωνικά προβλήματα.</a:t>
            </a:r>
          </a:p>
          <a:p>
            <a:pPr marL="401574" indent="-401574" defTabSz="767715">
              <a:spcBef>
                <a:spcPts val="4900"/>
              </a:spcBef>
              <a:defRPr sz="3500"/>
            </a:pPr>
            <a:r>
              <a:t>Το DJ - ing αποτελεί σημαντικό χαρακτηριστικό του hip - hop.</a:t>
            </a:r>
          </a:p>
        </p:txBody>
      </p:sp>
      <p:grpSp>
        <p:nvGrpSpPr>
          <p:cNvPr id="139" name="Ομαδοποίηση"/>
          <p:cNvGrpSpPr/>
          <p:nvPr/>
        </p:nvGrpSpPr>
        <p:grpSpPr>
          <a:xfrm>
            <a:off x="13139376" y="4257064"/>
            <a:ext cx="9385302" cy="8572502"/>
            <a:chOff x="0" y="0"/>
            <a:chExt cx="9385300" cy="8572501"/>
          </a:xfrm>
        </p:grpSpPr>
        <p:pic>
          <p:nvPicPr>
            <p:cNvPr id="135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9385301" cy="6997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8" name="Caption"/>
            <p:cNvGrpSpPr/>
            <p:nvPr/>
          </p:nvGrpSpPr>
          <p:grpSpPr>
            <a:xfrm>
              <a:off x="0" y="7099301"/>
              <a:ext cx="9385301" cy="1473201"/>
              <a:chOff x="0" y="0"/>
              <a:chExt cx="9385300" cy="1473200"/>
            </a:xfrm>
          </p:grpSpPr>
          <p:sp>
            <p:nvSpPr>
              <p:cNvPr id="136" name="Ορθογώνιο"/>
              <p:cNvSpPr/>
              <p:nvPr/>
            </p:nvSpPr>
            <p:spPr>
              <a:xfrm>
                <a:off x="0" y="0"/>
                <a:ext cx="9385301" cy="1473201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37" name="Public Domain,…"/>
              <p:cNvSpPr txBox="1"/>
              <p:nvPr/>
            </p:nvSpPr>
            <p:spPr>
              <a:xfrm>
                <a:off x="0" y="-1"/>
                <a:ext cx="9385301" cy="1473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Public Domain, </a:t>
                </a:r>
              </a:p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https://commons.wikimedia.org/wiki/File:Afrika_Bambaataa_and_DJ_Yutaka_(2004).jpg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Χορό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Χορός</a:t>
            </a:r>
          </a:p>
        </p:txBody>
      </p:sp>
      <p:sp>
        <p:nvSpPr>
          <p:cNvPr id="142" name="Βασικός τρόπος έκφρασης του hip - hop είναι το B - boying (break dance)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367029" indent="-367029" defTabSz="701675">
              <a:spcBef>
                <a:spcPts val="4500"/>
              </a:spcBef>
              <a:defRPr sz="3200"/>
            </a:pPr>
            <a:r>
              <a:t>Βασικός τρόπος έκφρασης του hip - hop είναι το B - boying (break dance). </a:t>
            </a:r>
          </a:p>
          <a:p>
            <a:pPr marL="367029" indent="-367029" defTabSz="701675">
              <a:spcBef>
                <a:spcPts val="4500"/>
              </a:spcBef>
              <a:defRPr sz="3200"/>
            </a:pPr>
            <a:r>
              <a:t>Εμφανίστηκε τη δεκαετία του 1970.</a:t>
            </a:r>
          </a:p>
          <a:p>
            <a:pPr marL="367029" indent="-367029" defTabSz="701675">
              <a:spcBef>
                <a:spcPts val="4500"/>
              </a:spcBef>
              <a:defRPr sz="3200"/>
            </a:pPr>
            <a:r>
              <a:t> Αποτελείται από πολλά στοιχεία άλλων χορευτικών ειδών, πολεμικών τεχνών, γυμναστικών ακροβατικών φιγούρων και χαρακτηριστικών χορευτικών κινήσεων δημοφιλών καλλιτεχνών.</a:t>
            </a:r>
          </a:p>
          <a:p>
            <a:pPr marL="367029" indent="-367029" defTabSz="701675">
              <a:spcBef>
                <a:spcPts val="4500"/>
              </a:spcBef>
              <a:defRPr sz="3200"/>
            </a:pPr>
            <a:r>
              <a:t>Αποτελείται από τέσσερα βασικά στοιχεία: toprock, downrock, freezes και power moves.</a:t>
            </a:r>
          </a:p>
          <a:p>
            <a:pPr marL="367029" indent="-367029" defTabSz="701675">
              <a:spcBef>
                <a:spcPts val="4500"/>
              </a:spcBef>
              <a:defRPr sz="3200"/>
            </a:pPr>
            <a:r>
              <a:t>Αντικατέστησε τη βία για την επίλυση των διαφορών των συμμοριών. Οι παρέες έδιναν μάχες χορού breakdancing, με σκοπό την ανάδειξη της καλύτερης - επικρατέστερης.</a:t>
            </a:r>
          </a:p>
        </p:txBody>
      </p:sp>
      <p:grpSp>
        <p:nvGrpSpPr>
          <p:cNvPr id="147" name="Ομαδοποίηση"/>
          <p:cNvGrpSpPr/>
          <p:nvPr/>
        </p:nvGrpSpPr>
        <p:grpSpPr>
          <a:xfrm>
            <a:off x="15106941" y="3040487"/>
            <a:ext cx="6740927" cy="10251677"/>
            <a:chOff x="0" y="0"/>
            <a:chExt cx="6740925" cy="10251676"/>
          </a:xfrm>
        </p:grpSpPr>
        <p:pic>
          <p:nvPicPr>
            <p:cNvPr id="143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740926" cy="8219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6" name="Caption"/>
            <p:cNvGrpSpPr/>
            <p:nvPr/>
          </p:nvGrpSpPr>
          <p:grpSpPr>
            <a:xfrm>
              <a:off x="0" y="8321275"/>
              <a:ext cx="6740926" cy="1930402"/>
              <a:chOff x="0" y="0"/>
              <a:chExt cx="6740925" cy="1930401"/>
            </a:xfrm>
          </p:grpSpPr>
          <p:sp>
            <p:nvSpPr>
              <p:cNvPr id="144" name="Ορθογώνιο"/>
              <p:cNvSpPr/>
              <p:nvPr/>
            </p:nvSpPr>
            <p:spPr>
              <a:xfrm>
                <a:off x="0" y="0"/>
                <a:ext cx="6740926" cy="19304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45" name="CC0,…"/>
              <p:cNvSpPr txBox="1"/>
              <p:nvPr/>
            </p:nvSpPr>
            <p:spPr>
              <a:xfrm>
                <a:off x="0" y="0"/>
                <a:ext cx="6740926" cy="1930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CC0,</a:t>
                </a:r>
              </a:p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https://commons.wikimedia.org/wiki/File:A_breakdancer_performing_in_Cologne,_2017_(2_of_2).jpg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Γκράφιτι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Γκράφιτι</a:t>
            </a:r>
          </a:p>
        </p:txBody>
      </p:sp>
      <p:sp>
        <p:nvSpPr>
          <p:cNvPr id="150" name="Θεωρείται ως ένας από τους κύριους τρόπους έκφρασης του hip - hop.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30351" indent="-530351" defTabSz="718184">
              <a:spcBef>
                <a:spcPts val="5100"/>
              </a:spcBef>
              <a:defRPr sz="4500"/>
            </a:pPr>
            <a:r>
              <a:t>Θεωρείται ως ένας από τους κύριους τρόπους έκφρασης του Hip - hop. </a:t>
            </a:r>
          </a:p>
          <a:p>
            <a:pPr marL="530351" indent="-530351" defTabSz="718184">
              <a:spcBef>
                <a:spcPts val="5100"/>
              </a:spcBef>
              <a:defRPr sz="4500"/>
            </a:pPr>
            <a:r>
              <a:t>Αφορά σε αναγραφή συνθημάτων ή σε ζωγραφιές σε επιτοίχιες επιφάνειες δημόσιων χώρων. </a:t>
            </a:r>
          </a:p>
          <a:p>
            <a:pPr marL="530351" indent="-530351" defTabSz="718184">
              <a:spcBef>
                <a:spcPts val="5100"/>
              </a:spcBef>
              <a:defRPr sz="4500"/>
            </a:pPr>
            <a:r>
              <a:t>Εμφανίστηκε τη δεκαετία του 1970.</a:t>
            </a:r>
          </a:p>
          <a:p>
            <a:pPr marL="530351" indent="-530351" defTabSz="718184">
              <a:spcBef>
                <a:spcPts val="5100"/>
              </a:spcBef>
              <a:defRPr sz="4500"/>
            </a:pPr>
            <a:r>
              <a:t>Ένας από τους πρώτους καλλιτέχνες γκράφιτι ήταν ο ελληνοαμερικάνος TAKI 183.</a:t>
            </a:r>
          </a:p>
        </p:txBody>
      </p:sp>
      <p:grpSp>
        <p:nvGrpSpPr>
          <p:cNvPr id="155" name="Ομαδοποίηση"/>
          <p:cNvGrpSpPr/>
          <p:nvPr/>
        </p:nvGrpSpPr>
        <p:grpSpPr>
          <a:xfrm>
            <a:off x="12847818" y="3787378"/>
            <a:ext cx="10231784" cy="8501719"/>
            <a:chOff x="0" y="0"/>
            <a:chExt cx="10231783" cy="8501718"/>
          </a:xfrm>
        </p:grpSpPr>
        <p:pic>
          <p:nvPicPr>
            <p:cNvPr id="151" name="Εικόνα" descr="Εικόνα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0231784" cy="692691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4" name="Caption"/>
            <p:cNvGrpSpPr/>
            <p:nvPr/>
          </p:nvGrpSpPr>
          <p:grpSpPr>
            <a:xfrm>
              <a:off x="-1" y="7028516"/>
              <a:ext cx="10231784" cy="1473202"/>
              <a:chOff x="0" y="0"/>
              <a:chExt cx="10231783" cy="1473201"/>
            </a:xfrm>
          </p:grpSpPr>
          <p:sp>
            <p:nvSpPr>
              <p:cNvPr id="152" name="Ορθογώνιο"/>
              <p:cNvSpPr/>
              <p:nvPr/>
            </p:nvSpPr>
            <p:spPr>
              <a:xfrm>
                <a:off x="0" y="0"/>
                <a:ext cx="10231784" cy="1473202"/>
              </a:xfrm>
              <a:prstGeom prst="roundRect">
                <a:avLst>
                  <a:gd name="adj" fmla="val 0"/>
                </a:avLst>
              </a:prstGeom>
              <a:solidFill>
                <a:srgbClr val="000000">
                  <a:alpha val="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t">
                <a:noAutofit/>
              </a:bodyPr>
              <a:lstStyle/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53" name="Public Domain,…"/>
              <p:cNvSpPr txBox="1"/>
              <p:nvPr/>
            </p:nvSpPr>
            <p:spPr>
              <a:xfrm>
                <a:off x="-1" y="-1"/>
                <a:ext cx="10231785" cy="1473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Public Domain, </a:t>
                </a:r>
              </a:p>
              <a:p>
                <a:pPr>
                  <a:defRPr sz="3000">
                    <a:solidFill>
                      <a:srgbClr val="FF0000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https://commons.wikimedia.org/wiki/File:SUBWAY_CAR_-_NARA_-_554325.jpg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Καλλιτέχνες του Hip - hop διεθνούς ακτινοβολίας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93419">
              <a:defRPr sz="9400"/>
            </a:lvl1pPr>
          </a:lstStyle>
          <a:p>
            <a:pPr/>
            <a:r>
              <a:t>Καλλιτέχνες του Hip - hop διεθνούς ακτινοβολίας</a:t>
            </a:r>
          </a:p>
        </p:txBody>
      </p:sp>
      <p:sp>
        <p:nvSpPr>
          <p:cNvPr id="158" name="Emine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30351" indent="-530351" defTabSz="718184">
              <a:spcBef>
                <a:spcPts val="5100"/>
              </a:spcBef>
              <a:defRPr sz="4500"/>
            </a:pPr>
            <a:r>
              <a:t>Eminem</a:t>
            </a:r>
          </a:p>
          <a:p>
            <a:pPr marL="530351" indent="-530351" defTabSz="718184">
              <a:spcBef>
                <a:spcPts val="5100"/>
              </a:spcBef>
              <a:defRPr sz="4500"/>
            </a:pPr>
            <a:r>
              <a:t>Nicki Minaj</a:t>
            </a:r>
          </a:p>
          <a:p>
            <a:pPr marL="530351" indent="-530351" defTabSz="718184">
              <a:spcBef>
                <a:spcPts val="5100"/>
              </a:spcBef>
              <a:defRPr sz="4500"/>
            </a:pPr>
            <a:r>
              <a:t>Notorious B.I.G.</a:t>
            </a:r>
          </a:p>
          <a:p>
            <a:pPr marL="530351" indent="-530351" defTabSz="718184">
              <a:spcBef>
                <a:spcPts val="5100"/>
              </a:spcBef>
              <a:defRPr sz="4500"/>
            </a:pPr>
            <a:r>
              <a:t>2Pac (Tupac Shakur)</a:t>
            </a:r>
          </a:p>
          <a:p>
            <a:pPr marL="530351" indent="-530351" defTabSz="718184">
              <a:spcBef>
                <a:spcPts val="5100"/>
              </a:spcBef>
              <a:defRPr sz="4500"/>
            </a:pPr>
            <a:r>
              <a:t>Jay-Z</a:t>
            </a:r>
          </a:p>
          <a:p>
            <a:pPr marL="530351" indent="-530351" defTabSz="718184">
              <a:spcBef>
                <a:spcPts val="5100"/>
              </a:spcBef>
              <a:defRPr sz="4500"/>
            </a:pPr>
            <a:r>
              <a:t>Outkast</a:t>
            </a:r>
          </a:p>
          <a:p>
            <a:pPr marL="530351" indent="-530351" defTabSz="718184">
              <a:spcBef>
                <a:spcPts val="5100"/>
              </a:spcBef>
              <a:defRPr sz="4500"/>
            </a:pPr>
            <a:r>
              <a:t>Rakim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