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Κείμενο τίτλου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Κείμενο τίτλου</a:t>
            </a:r>
          </a:p>
        </p:txBody>
      </p:sp>
      <p:sp>
        <p:nvSpPr>
          <p:cNvPr id="12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1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Παράθε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3800">
                <a:latin typeface="+mn-lt"/>
                <a:ea typeface="+mn-ea"/>
                <a:cs typeface="+mn-cs"/>
                <a:sym typeface="Helvetica"/>
              </a:defRPr>
            </a:lvl1pPr>
            <a:lvl2pPr marL="10550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2pPr>
            <a:lvl3pPr marL="16646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3pPr>
            <a:lvl4pPr marL="22742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4pPr>
            <a:lvl5pPr marL="28838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94" name="«Πληκτρολογήστε παράθεση εδώ.»"/>
          <p:cNvSpPr txBox="1"/>
          <p:nvPr>
            <p:ph type="body" sz="quarter" idx="21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400"/>
              </a:spcBef>
              <a:buSzTx/>
              <a:buNone/>
              <a:defRPr sz="5600"/>
            </a:pPr>
          </a:p>
        </p:txBody>
      </p:sp>
      <p:sp>
        <p:nvSpPr>
          <p:cNvPr id="95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Πανοραμική φωτογραφία δύο ατόμων που κάνουν κανό σε ένα πλατύ ποτάμι με χιονισμένα βουνά στο φόντο"/>
          <p:cNvSpPr/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Οριζόντι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Πανοραμική φωτογραφία δύο ατόμων που κάνουν κανό σε ένα πλατύ ποτάμι με χιονισμένα βουνά στο φόντο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Κείμενο τίτλου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Κείμενο τίτλου</a:t>
            </a:r>
          </a:p>
        </p:txBody>
      </p:sp>
      <p:sp>
        <p:nvSpPr>
          <p:cNvPr id="22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2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- Κέντρ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Κείμενο τίτλου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3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Κατακόρυφ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Κείμενο τίτλου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Κείμενο τίτλου</a:t>
            </a:r>
          </a:p>
        </p:txBody>
      </p:sp>
      <p:sp>
        <p:nvSpPr>
          <p:cNvPr id="40" name="Επίπεδο κύριου τμήματος ένα…"/>
          <p:cNvSpPr txBox="1"/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- Πάν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49" name="Αριθμός σλάιντ"/>
          <p:cNvSpPr txBox="1"/>
          <p:nvPr>
            <p:ph type="sldNum" sz="quarter" idx="2"/>
          </p:nvPr>
        </p:nvSpPr>
        <p:spPr>
          <a:xfrm>
            <a:off x="11955253" y="13004799"/>
            <a:ext cx="453238" cy="469901"/>
          </a:xfrm>
          <a:prstGeom prst="rect">
            <a:avLst/>
          </a:prstGeom>
        </p:spPr>
        <p:txBody>
          <a:bodyPr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και 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57" name="Επίπεδο κύριου τμήματος ένα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5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, κουκκίδες και φωτογραφί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67" name="Επίπεδο κύριου τμήματος ένα…"/>
          <p:cNvSpPr txBox="1"/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6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Επίπεδο κύριου τμήματος ένα…"/>
          <p:cNvSpPr txBox="1"/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76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3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Ένα παιδί κοιτά με κιάλια ένα χιονισμένο ορεινό τοπίο"/>
          <p:cNvSpPr/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Μικρό βραχώδες νησί καλυμμένο με γρασίδι και περιτριγυρισμένο από ωκεανό με τον γαλάζιο ουρανό στο φόντο"/>
          <p:cNvSpPr/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3"/>
          </p:nvPr>
        </p:nvSpPr>
        <p:spPr>
          <a:xfrm>
            <a:off x="1583265" y="-1879600"/>
            <a:ext cx="10414002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είμενο τίτλου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Κείμενο τίτλου</a:t>
            </a:r>
          </a:p>
        </p:txBody>
      </p:sp>
      <p:sp>
        <p:nvSpPr>
          <p:cNvPr id="3" name="Επίπεδο κύριου τμήματος ένα…"/>
          <p:cNvSpPr txBox="1"/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" name="Αριθμός σλάιντ"/>
          <p:cNvSpPr txBox="1"/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hyperlink" Target="https://commons.wikimedia.org/wiki/File:One_Drop_drum_pattern.png?uselang=en#Licensing" TargetMode="External"/><Relationship Id="rId5" Type="http://schemas.openxmlformats.org/officeDocument/2006/relationships/hyperlink" Target="https://commons.wikimedia.org/wiki/File:One_drop_half-time_pattern.png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Relationship Id="rId3" Type="http://schemas.openxmlformats.org/officeDocument/2006/relationships/hyperlink" Target="https://en.wikipedia.org/wiki/The_Wailers_Band#/media/File:Aston_Barrett.JPG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Relationship Id="rId3" Type="http://schemas.openxmlformats.org/officeDocument/2006/relationships/image" Target="../media/image1.png"/><Relationship Id="rId4" Type="http://schemas.openxmlformats.org/officeDocument/2006/relationships/hyperlink" Target="https://commons.wikimedia.org/wiki/File:Bob_Marley_1976_press_photo.jpg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Η Reggae από την Τζαμάικ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Η Reggae από την Τζαμάικα</a:t>
            </a:r>
          </a:p>
        </p:txBody>
      </p:sp>
      <p:sp>
        <p:nvSpPr>
          <p:cNvPr id="120" name="Διπλό κλικ για αλλαγή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gga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Reggae</a:t>
            </a:r>
          </a:p>
        </p:txBody>
      </p:sp>
      <p:sp>
        <p:nvSpPr>
          <p:cNvPr id="123" name="Σύγχρονο μουσικό είδος που αναπτύχθηκε τη δεκαετία του 1960 στην Τζαμάικα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5008" indent="-445008" defTabSz="602615">
              <a:spcBef>
                <a:spcPts val="4300"/>
              </a:spcBef>
              <a:defRPr sz="3700"/>
            </a:pPr>
            <a:r>
              <a:t>Σύγχρονο μουσικό είδος που αναπτύχθηκε τη δεκαετία του 1960 στην Τζαμάικα.</a:t>
            </a:r>
          </a:p>
          <a:p>
            <a:pPr marL="445008" indent="-445008" defTabSz="602615">
              <a:spcBef>
                <a:spcPts val="4300"/>
              </a:spcBef>
              <a:defRPr sz="3700"/>
            </a:pPr>
            <a:r>
              <a:t>Ξεπέρασε τα σύνορα της χώρας προέλευσής της και καθιερώθηκε διεθνώς. </a:t>
            </a:r>
          </a:p>
          <a:p>
            <a:pPr marL="445008" indent="-445008" defTabSz="602615">
              <a:spcBef>
                <a:spcPts val="4300"/>
              </a:spcBef>
              <a:defRPr sz="3700"/>
            </a:pPr>
            <a:r>
              <a:t>Γίνεται αναγνωρίσιμη από τον ιδιαίτερο ρυθμό, τη χαλαρή ατμόσφαιρα και τα θετικά μηνύματα που μεταδίδει. </a:t>
            </a:r>
          </a:p>
          <a:p>
            <a:pPr marL="445008" indent="-445008" defTabSz="602615">
              <a:spcBef>
                <a:spcPts val="4300"/>
              </a:spcBef>
              <a:defRPr sz="3700"/>
            </a:pPr>
            <a:r>
              <a:t>Οι στίχοι της μπορούν να αναφέρονται στην αγάπη, την ειρήνη, την κοινωνική δικαιοσύνη και την ελπίδα. </a:t>
            </a:r>
          </a:p>
          <a:p>
            <a:pPr marL="445008" indent="-445008" defTabSz="602615">
              <a:spcBef>
                <a:spcPts val="4300"/>
              </a:spcBef>
              <a:defRPr sz="3700"/>
            </a:pPr>
            <a:r>
              <a:t>Στο ιδιαίτερα αυθεντικό άκουσμά της συντελεί και η σύνθεση των οργάνων που συνοδεύουν το τραγούδι: η κιθάρα, το μπάσο, τα ντραμς και τα κρουστά.</a:t>
            </a:r>
          </a:p>
          <a:p>
            <a:pPr marL="445008" indent="-445008" defTabSz="602615">
              <a:spcBef>
                <a:spcPts val="4300"/>
              </a:spcBef>
              <a:defRPr sz="3700"/>
            </a:pPr>
            <a:r>
              <a:t>Ο Bob Marley υπήρξε έγινε ένας από τους δημοφιλέστερους καλλιτέχνες της μουσικής Reggae παγκοσμίως.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Ρυθμός one dro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Ρυθμός one drop </a:t>
            </a:r>
          </a:p>
        </p:txBody>
      </p:sp>
      <p:sp>
        <p:nvSpPr>
          <p:cNvPr id="126" name="Στη μουσική Reggae, ιδιαίτερα χαρακτηριστικός είναι ο ρυθμός one drop που εκτελείται από τα νταμς. Αν έχετε τη δυνατότητα εκτέλεσης σε ντραμς, δοκιμάστε να παίξετε τους ακόλουθους ρυθμούς: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Στη μουσική Reggae, ιδιαίτερα χαρακτηριστικός είναι ο ρυθμός one drop που εκτελείται από τα νταμς. Αν έχετε τη δυνατότητα εκτέλεσης σε ντραμς, δοκιμάστε να παίξετε τους ακόλουθους ρυθμούς:</a:t>
            </a:r>
          </a:p>
        </p:txBody>
      </p:sp>
      <p:pic>
        <p:nvPicPr>
          <p:cNvPr id="127" name="Εικόνα" descr="Εικόνα"/>
          <p:cNvPicPr>
            <a:picLocks noChangeAspect="1"/>
          </p:cNvPicPr>
          <p:nvPr/>
        </p:nvPicPr>
        <p:blipFill>
          <a:blip r:embed="rId2">
            <a:extLst/>
          </a:blip>
          <a:srcRect l="13303" t="0" r="0" b="0"/>
          <a:stretch>
            <a:fillRect/>
          </a:stretch>
        </p:blipFill>
        <p:spPr>
          <a:xfrm>
            <a:off x="12846185" y="3645177"/>
            <a:ext cx="10124229" cy="30584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" name="Ομαδοποίηση"/>
          <p:cNvGrpSpPr/>
          <p:nvPr/>
        </p:nvGrpSpPr>
        <p:grpSpPr>
          <a:xfrm>
            <a:off x="12830309" y="7096958"/>
            <a:ext cx="10156035" cy="6051950"/>
            <a:chOff x="0" y="0"/>
            <a:chExt cx="10156034" cy="6051948"/>
          </a:xfrm>
        </p:grpSpPr>
        <p:pic>
          <p:nvPicPr>
            <p:cNvPr id="128" name="Εικόνα" descr="Εικόνα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3537" t="0" r="0" b="0"/>
            <a:stretch>
              <a:fillRect/>
            </a:stretch>
          </p:blipFill>
          <p:spPr>
            <a:xfrm>
              <a:off x="0" y="0"/>
              <a:ext cx="10155882" cy="3562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1" name="Caption"/>
            <p:cNvGrpSpPr/>
            <p:nvPr/>
          </p:nvGrpSpPr>
          <p:grpSpPr>
            <a:xfrm>
              <a:off x="-1" y="3664347"/>
              <a:ext cx="10156035" cy="2387603"/>
              <a:chOff x="0" y="0"/>
              <a:chExt cx="10156034" cy="2387601"/>
            </a:xfrm>
          </p:grpSpPr>
          <p:sp>
            <p:nvSpPr>
              <p:cNvPr id="129" name="Ορθογώνιο"/>
              <p:cNvSpPr/>
              <p:nvPr/>
            </p:nvSpPr>
            <p:spPr>
              <a:xfrm>
                <a:off x="0" y="0"/>
                <a:ext cx="10156035" cy="23876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0" name="Public Domain,…"/>
              <p:cNvSpPr txBox="1"/>
              <p:nvPr/>
            </p:nvSpPr>
            <p:spPr>
              <a:xfrm>
                <a:off x="-1" y="0"/>
                <a:ext cx="10156036" cy="2387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Public Domain, </a:t>
                </a:r>
              </a:p>
              <a:p>
                <a:pPr>
                  <a:defRPr sz="3000" u="sng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4" invalidUrl="" action="" tgtFrame="" tooltip="" history="1" highlightClick="0" endSnd="0"/>
                  </a:rPr>
                  <a:t>https://commons.wikimedia.org/wiki/File:One_Drop_drum_pattern.png?uselang=en#Licensing</a:t>
                </a:r>
              </a:p>
              <a:p>
                <a:pPr>
                  <a:defRPr sz="3000" u="sng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5" invalidUrl="" action="" tgtFrame="" tooltip="" history="1" highlightClick="0" endSnd="0"/>
                  </a:rPr>
                  <a:t>https://commons.wikimedia.org/wiki/File:One_drop_half-time_pattern.png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Διάσημοι μουσικοί και συγκροτήματα  της Reggae μουσικής"/>
          <p:cNvSpPr txBox="1"/>
          <p:nvPr>
            <p:ph type="title"/>
          </p:nvPr>
        </p:nvSpPr>
        <p:spPr>
          <a:xfrm>
            <a:off x="1784350" y="577850"/>
            <a:ext cx="20815300" cy="2984500"/>
          </a:xfrm>
          <a:prstGeom prst="rect">
            <a:avLst/>
          </a:prstGeom>
        </p:spPr>
        <p:txBody>
          <a:bodyPr/>
          <a:lstStyle>
            <a:lvl1pPr defTabSz="693419">
              <a:defRPr sz="9400"/>
            </a:lvl1pPr>
          </a:lstStyle>
          <a:p>
            <a:pPr/>
            <a:r>
              <a:t>Διάσημοι μουσικοί και συγκροτήματα  της Reggae μουσικής</a:t>
            </a:r>
          </a:p>
        </p:txBody>
      </p:sp>
      <p:sp>
        <p:nvSpPr>
          <p:cNvPr id="135" name="Bob Marley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75665" indent="-375665" defTabSz="718184">
              <a:spcBef>
                <a:spcPts val="4600"/>
              </a:spcBef>
              <a:defRPr sz="3300"/>
            </a:pPr>
            <a:r>
              <a:t>Bob Marley</a:t>
            </a:r>
          </a:p>
          <a:p>
            <a:pPr marL="375665" indent="-375665" defTabSz="718184">
              <a:spcBef>
                <a:spcPts val="4600"/>
              </a:spcBef>
              <a:defRPr sz="3300"/>
            </a:pPr>
            <a:r>
              <a:t>Toots &amp; the Maytals</a:t>
            </a:r>
          </a:p>
          <a:p>
            <a:pPr marL="375665" indent="-375665" defTabSz="718184">
              <a:spcBef>
                <a:spcPts val="4600"/>
              </a:spcBef>
              <a:defRPr sz="3300"/>
            </a:pPr>
            <a:r>
              <a:t>Jimmy Cliff</a:t>
            </a:r>
          </a:p>
          <a:p>
            <a:pPr marL="375665" indent="-375665" defTabSz="718184">
              <a:spcBef>
                <a:spcPts val="4600"/>
              </a:spcBef>
              <a:defRPr sz="3300"/>
            </a:pPr>
            <a:r>
              <a:t>Desmond Dekker</a:t>
            </a:r>
          </a:p>
          <a:p>
            <a:pPr marL="375665" indent="-375665" defTabSz="718184">
              <a:spcBef>
                <a:spcPts val="4600"/>
              </a:spcBef>
              <a:defRPr sz="3300"/>
            </a:pPr>
            <a:r>
              <a:t>Gregory Isaacs</a:t>
            </a:r>
          </a:p>
          <a:p>
            <a:pPr marL="375665" indent="-375665" defTabSz="718184">
              <a:spcBef>
                <a:spcPts val="4600"/>
              </a:spcBef>
              <a:defRPr sz="3300"/>
            </a:pPr>
            <a:r>
              <a:t>The Wailers</a:t>
            </a:r>
          </a:p>
          <a:p>
            <a:pPr marL="375665" indent="-375665" defTabSz="718184">
              <a:spcBef>
                <a:spcPts val="4600"/>
              </a:spcBef>
              <a:defRPr sz="3300"/>
            </a:pPr>
            <a:r>
              <a:t>Black Uhuru</a:t>
            </a:r>
          </a:p>
          <a:p>
            <a:pPr marL="375665" indent="-375665" defTabSz="718184">
              <a:spcBef>
                <a:spcPts val="4600"/>
              </a:spcBef>
              <a:defRPr sz="3300"/>
            </a:pPr>
            <a:r>
              <a:t>Αναζητήστε πληροφορίες και τραγούδια των παραπάνω καλλιτεχνών/συγκροτημάτων.</a:t>
            </a:r>
          </a:p>
        </p:txBody>
      </p:sp>
      <p:grpSp>
        <p:nvGrpSpPr>
          <p:cNvPr id="143" name="Ομαδοποίηση"/>
          <p:cNvGrpSpPr/>
          <p:nvPr/>
        </p:nvGrpSpPr>
        <p:grpSpPr>
          <a:xfrm>
            <a:off x="15316199" y="3773591"/>
            <a:ext cx="4572003" cy="9596195"/>
            <a:chOff x="0" y="0"/>
            <a:chExt cx="4572001" cy="9596194"/>
          </a:xfrm>
        </p:grpSpPr>
        <p:grpSp>
          <p:nvGrpSpPr>
            <p:cNvPr id="138" name="Aston Barrett, The Wailers"/>
            <p:cNvGrpSpPr/>
            <p:nvPr/>
          </p:nvGrpSpPr>
          <p:grpSpPr>
            <a:xfrm>
              <a:off x="-1" y="0"/>
              <a:ext cx="4572003" cy="558801"/>
              <a:chOff x="0" y="0"/>
              <a:chExt cx="4572001" cy="558800"/>
            </a:xfrm>
          </p:grpSpPr>
          <p:sp>
            <p:nvSpPr>
              <p:cNvPr id="136" name="Ορθογώνιο"/>
              <p:cNvSpPr/>
              <p:nvPr/>
            </p:nvSpPr>
            <p:spPr>
              <a:xfrm>
                <a:off x="0" y="0"/>
                <a:ext cx="4572002" cy="558801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37" name="Aston Barrett, The Wailers"/>
              <p:cNvSpPr txBox="1"/>
              <p:nvPr/>
            </p:nvSpPr>
            <p:spPr>
              <a:xfrm>
                <a:off x="-1" y="0"/>
                <a:ext cx="4572003" cy="5588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Aston Barrett, The Wailers</a:t>
                </a:r>
              </a:p>
            </p:txBody>
          </p:sp>
        </p:grpSp>
        <p:pic>
          <p:nvPicPr>
            <p:cNvPr id="139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2294" y="660399"/>
              <a:ext cx="4327412" cy="64465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2" name="Caption"/>
            <p:cNvGrpSpPr/>
            <p:nvPr/>
          </p:nvGrpSpPr>
          <p:grpSpPr>
            <a:xfrm>
              <a:off x="-1" y="7208593"/>
              <a:ext cx="4572003" cy="2387602"/>
              <a:chOff x="0" y="0"/>
              <a:chExt cx="4572001" cy="2387601"/>
            </a:xfrm>
          </p:grpSpPr>
          <p:sp>
            <p:nvSpPr>
              <p:cNvPr id="140" name="Ορθογώνιο"/>
              <p:cNvSpPr/>
              <p:nvPr/>
            </p:nvSpPr>
            <p:spPr>
              <a:xfrm>
                <a:off x="0" y="0"/>
                <a:ext cx="4572002" cy="23876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1" name="CC0,…"/>
              <p:cNvSpPr txBox="1"/>
              <p:nvPr/>
            </p:nvSpPr>
            <p:spPr>
              <a:xfrm>
                <a:off x="-1" y="0"/>
                <a:ext cx="4572003" cy="2387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CC0,</a:t>
                </a:r>
              </a:p>
              <a:p>
                <a:pPr>
                  <a:defRPr sz="3000" u="sng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3" invalidUrl="" action="" tgtFrame="" tooltip="" history="1" highlightClick="0" endSnd="0"/>
                  </a:rPr>
                  <a:t>https://en.wikipedia.org/wiki/The_Wailers_Band#/media/File:Aston_Barrett.JPG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Bob Marley (1945 - 1981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Bob Marley (1945 - 1981)</a:t>
            </a:r>
          </a:p>
        </p:txBody>
      </p:sp>
      <p:sp>
        <p:nvSpPr>
          <p:cNvPr id="146" name="Τζαμαϊκανός τραγουδιστής, συνθέτης, κιθαρίστας και ακτιβιστής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02336" indent="-402336" defTabSz="544830">
              <a:spcBef>
                <a:spcPts val="3800"/>
              </a:spcBef>
              <a:defRPr sz="3400"/>
            </a:pPr>
            <a:r>
              <a:t>Τζαμαϊκανός τραγουδιστής, συνθέτης, κιθαρίστας και ακτιβιστής. 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Ένας από τους σημαντικότερους καλλιτέχνες της Reggae μουσικής. 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Ήταν θύμα ρατσισμού εξαιτίας της ιδιαίτερης φυλετικής του ταυτότητας. 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Το 1975 απέκτησε διεθνή αναγνώριση με την επιτυχία του τραγουδιού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No Woman, No Cry.</a:t>
            </a:r>
            <a:endParaRPr i="1">
              <a:latin typeface="+mn-lt"/>
              <a:ea typeface="+mn-ea"/>
              <a:cs typeface="+mn-cs"/>
              <a:sym typeface="Helvetica"/>
            </a:endParaRP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Η μουσική του άρχισε να αποκτά μεγαλύτερη δημοτικότητα μετά τον θάνατό του. 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Παραμένει δημοφιλής και γνωστός, ιδιαιτέρως στην Αφρική.</a:t>
            </a:r>
          </a:p>
        </p:txBody>
      </p:sp>
      <p:grpSp>
        <p:nvGrpSpPr>
          <p:cNvPr id="153" name="Ομαδοποίηση"/>
          <p:cNvGrpSpPr/>
          <p:nvPr/>
        </p:nvGrpSpPr>
        <p:grpSpPr>
          <a:xfrm>
            <a:off x="15808360" y="3413607"/>
            <a:ext cx="5853734" cy="10160780"/>
            <a:chOff x="-1" y="0"/>
            <a:chExt cx="5853733" cy="10160778"/>
          </a:xfrm>
        </p:grpSpPr>
        <p:grpSp>
          <p:nvGrpSpPr>
            <p:cNvPr id="149" name="Εικόνα"/>
            <p:cNvGrpSpPr/>
            <p:nvPr/>
          </p:nvGrpSpPr>
          <p:grpSpPr>
            <a:xfrm>
              <a:off x="-2" y="-1"/>
              <a:ext cx="5853734" cy="7671580"/>
              <a:chOff x="0" y="0"/>
              <a:chExt cx="5853733" cy="7671579"/>
            </a:xfrm>
          </p:grpSpPr>
          <p:pic>
            <p:nvPicPr>
              <p:cNvPr id="147" name="Εικόνα" descr="Εικόνα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50799" y="50799"/>
                <a:ext cx="5752134" cy="75699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08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16931" y="1598"/>
                    </a:moveTo>
                    <a:cubicBezTo>
                      <a:pt x="16955" y="1602"/>
                      <a:pt x="16977" y="1614"/>
                      <a:pt x="16991" y="1631"/>
                    </a:cubicBezTo>
                    <a:cubicBezTo>
                      <a:pt x="17018" y="1665"/>
                      <a:pt x="17003" y="1710"/>
                      <a:pt x="16958" y="1731"/>
                    </a:cubicBezTo>
                    <a:cubicBezTo>
                      <a:pt x="16913" y="1753"/>
                      <a:pt x="16856" y="1741"/>
                      <a:pt x="16828" y="1707"/>
                    </a:cubicBezTo>
                    <a:cubicBezTo>
                      <a:pt x="16800" y="1672"/>
                      <a:pt x="16814" y="1628"/>
                      <a:pt x="16858" y="1607"/>
                    </a:cubicBezTo>
                    <a:cubicBezTo>
                      <a:pt x="16881" y="1596"/>
                      <a:pt x="16907" y="1594"/>
                      <a:pt x="16931" y="1598"/>
                    </a:cubicBezTo>
                    <a:close/>
                    <a:moveTo>
                      <a:pt x="17362" y="2711"/>
                    </a:moveTo>
                    <a:cubicBezTo>
                      <a:pt x="17386" y="2715"/>
                      <a:pt x="17406" y="2727"/>
                      <a:pt x="17420" y="2744"/>
                    </a:cubicBezTo>
                    <a:cubicBezTo>
                      <a:pt x="17448" y="2778"/>
                      <a:pt x="17435" y="2822"/>
                      <a:pt x="17390" y="2844"/>
                    </a:cubicBezTo>
                    <a:cubicBezTo>
                      <a:pt x="17345" y="2865"/>
                      <a:pt x="17284" y="2854"/>
                      <a:pt x="17256" y="2820"/>
                    </a:cubicBezTo>
                    <a:cubicBezTo>
                      <a:pt x="17229" y="2786"/>
                      <a:pt x="17245" y="2741"/>
                      <a:pt x="17290" y="2720"/>
                    </a:cubicBezTo>
                    <a:cubicBezTo>
                      <a:pt x="17313" y="2710"/>
                      <a:pt x="17338" y="2707"/>
                      <a:pt x="17362" y="2711"/>
                    </a:cubicBezTo>
                    <a:close/>
                    <a:moveTo>
                      <a:pt x="18739" y="4609"/>
                    </a:moveTo>
                    <a:cubicBezTo>
                      <a:pt x="18763" y="4613"/>
                      <a:pt x="18783" y="4625"/>
                      <a:pt x="18797" y="4642"/>
                    </a:cubicBezTo>
                    <a:cubicBezTo>
                      <a:pt x="18825" y="4676"/>
                      <a:pt x="18812" y="4722"/>
                      <a:pt x="18767" y="4743"/>
                    </a:cubicBezTo>
                    <a:cubicBezTo>
                      <a:pt x="18722" y="4764"/>
                      <a:pt x="18661" y="4752"/>
                      <a:pt x="18633" y="4718"/>
                    </a:cubicBezTo>
                    <a:cubicBezTo>
                      <a:pt x="18606" y="4684"/>
                      <a:pt x="18622" y="4639"/>
                      <a:pt x="18667" y="4618"/>
                    </a:cubicBezTo>
                    <a:cubicBezTo>
                      <a:pt x="18690" y="4608"/>
                      <a:pt x="18715" y="4605"/>
                      <a:pt x="18739" y="4609"/>
                    </a:cubicBezTo>
                    <a:close/>
                    <a:moveTo>
                      <a:pt x="17016" y="5461"/>
                    </a:moveTo>
                    <a:cubicBezTo>
                      <a:pt x="17040" y="5465"/>
                      <a:pt x="17063" y="5475"/>
                      <a:pt x="17077" y="5492"/>
                    </a:cubicBezTo>
                    <a:cubicBezTo>
                      <a:pt x="17105" y="5526"/>
                      <a:pt x="17091" y="5572"/>
                      <a:pt x="17046" y="5593"/>
                    </a:cubicBezTo>
                    <a:cubicBezTo>
                      <a:pt x="17001" y="5614"/>
                      <a:pt x="16941" y="5603"/>
                      <a:pt x="16913" y="5569"/>
                    </a:cubicBezTo>
                    <a:cubicBezTo>
                      <a:pt x="16885" y="5535"/>
                      <a:pt x="16901" y="5490"/>
                      <a:pt x="16946" y="5469"/>
                    </a:cubicBezTo>
                    <a:cubicBezTo>
                      <a:pt x="16968" y="5458"/>
                      <a:pt x="16993" y="5456"/>
                      <a:pt x="17016" y="546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8" name="Εικόνα" descr="Εικόνα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0"/>
                <a:ext cx="5853734" cy="76715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" name="Caption"/>
            <p:cNvGrpSpPr/>
            <p:nvPr/>
          </p:nvGrpSpPr>
          <p:grpSpPr>
            <a:xfrm>
              <a:off x="-1" y="7773176"/>
              <a:ext cx="5853732" cy="2387603"/>
              <a:chOff x="0" y="0"/>
              <a:chExt cx="5853730" cy="2387601"/>
            </a:xfrm>
          </p:grpSpPr>
          <p:sp>
            <p:nvSpPr>
              <p:cNvPr id="150" name="Ορθογώνιο"/>
              <p:cNvSpPr/>
              <p:nvPr/>
            </p:nvSpPr>
            <p:spPr>
              <a:xfrm>
                <a:off x="0" y="0"/>
                <a:ext cx="5853731" cy="23876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51" name="Public Domain,…"/>
              <p:cNvSpPr txBox="1"/>
              <p:nvPr/>
            </p:nvSpPr>
            <p:spPr>
              <a:xfrm>
                <a:off x="0" y="0"/>
                <a:ext cx="5853730" cy="2387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Public Domain, </a:t>
                </a:r>
              </a:p>
              <a:p>
                <a:pPr>
                  <a:defRPr sz="3000" u="sng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4" invalidUrl="" action="" tgtFrame="" tooltip="" history="1" highlightClick="0" endSnd="0"/>
                  </a:rPr>
                  <a:t>https://commons.wikimedia.org/wiki/File:Bob_Marley_1976_press_photo.jpg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Γνωστά τραγούδια του Bob Marle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10600"/>
            </a:lvl1pPr>
          </a:lstStyle>
          <a:p>
            <a:pPr/>
            <a:r>
              <a:t>Γνωστά τραγούδια του Bob Marley</a:t>
            </a:r>
          </a:p>
        </p:txBody>
      </p:sp>
      <p:sp>
        <p:nvSpPr>
          <p:cNvPr id="156" name="Jammin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1375" indent="-341375" defTabSz="462280">
              <a:spcBef>
                <a:spcPts val="3300"/>
              </a:spcBef>
              <a:defRPr sz="2900"/>
            </a:pPr>
            <a:r>
              <a:t>Jamming</a:t>
            </a:r>
          </a:p>
          <a:p>
            <a:pPr marL="341375" indent="-341375" defTabSz="462280">
              <a:spcBef>
                <a:spcPts val="3300"/>
              </a:spcBef>
              <a:defRPr sz="2900"/>
            </a:pPr>
            <a:r>
              <a:t>Could You Be Loved</a:t>
            </a:r>
          </a:p>
          <a:p>
            <a:pPr marL="341375" indent="-341375" defTabSz="462280">
              <a:spcBef>
                <a:spcPts val="3300"/>
              </a:spcBef>
              <a:defRPr sz="2900"/>
            </a:pPr>
            <a:r>
              <a:t>Stir It Up</a:t>
            </a:r>
          </a:p>
          <a:p>
            <a:pPr marL="341375" indent="-341375" defTabSz="462280">
              <a:spcBef>
                <a:spcPts val="3300"/>
              </a:spcBef>
              <a:defRPr sz="2900"/>
            </a:pPr>
            <a:r>
              <a:t>Get Up, Stand Up</a:t>
            </a:r>
          </a:p>
          <a:p>
            <a:pPr marL="341375" indent="-341375" defTabSz="462280">
              <a:spcBef>
                <a:spcPts val="3300"/>
              </a:spcBef>
              <a:defRPr sz="2900"/>
            </a:pPr>
            <a:r>
              <a:t>No Woman, No Cry</a:t>
            </a:r>
          </a:p>
          <a:p>
            <a:pPr marL="341375" indent="-341375" defTabSz="462280">
              <a:spcBef>
                <a:spcPts val="3300"/>
              </a:spcBef>
              <a:defRPr sz="2900"/>
            </a:pPr>
            <a:r>
              <a:t>One Love</a:t>
            </a:r>
          </a:p>
          <a:p>
            <a:pPr marL="341375" indent="-341375" defTabSz="462280">
              <a:spcBef>
                <a:spcPts val="3300"/>
              </a:spcBef>
              <a:defRPr sz="2900"/>
            </a:pPr>
            <a:r>
              <a:t>Three Little Birds</a:t>
            </a:r>
          </a:p>
          <a:p>
            <a:pPr marL="341375" indent="-341375" defTabSz="462280">
              <a:spcBef>
                <a:spcPts val="3300"/>
              </a:spcBef>
              <a:defRPr sz="2900"/>
            </a:pPr>
            <a:r>
              <a:t>Buffalo Soldier</a:t>
            </a:r>
          </a:p>
          <a:p>
            <a:pPr marL="341375" indent="-341375" defTabSz="462280">
              <a:spcBef>
                <a:spcPts val="3300"/>
              </a:spcBef>
              <a:defRPr sz="2900"/>
            </a:pPr>
            <a:r>
              <a:t>Redemption Song</a:t>
            </a:r>
          </a:p>
          <a:p>
            <a:pPr marL="341375" indent="-341375" defTabSz="462280">
              <a:spcBef>
                <a:spcPts val="3300"/>
              </a:spcBef>
              <a:defRPr sz="2900"/>
            </a:pPr>
            <a:r>
              <a:t>Ακούστε κάποια από τα παραπάνω τραγούδια και μελετήστε τους στίχους τους έτσι ώστε να εντοπίσετε τα μηνύματα που προσπαθούν να μεταδώσουν.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