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9" r:id="rId7"/>
    <p:sldId id="270" r:id="rId8"/>
    <p:sldId id="271" r:id="rId9"/>
    <p:sldId id="263" r:id="rId10"/>
    <p:sldId id="265" r:id="rId11"/>
    <p:sldId id="268" r:id="rId12"/>
    <p:sldId id="273" r:id="rId13"/>
    <p:sldId id="272" r:id="rId14"/>
    <p:sldId id="275" r:id="rId15"/>
    <p:sldId id="274" r:id="rId16"/>
    <p:sldId id="264" r:id="rId17"/>
    <p:sldId id="262" r:id="rId18"/>
    <p:sldId id="266" r:id="rId19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9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126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80FC96A-C8A8-C303-4508-561E2D4B83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06783F8D-5BC1-0930-25D8-A2633AA558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7CD455B-977A-75B1-17D1-0759390AA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CA7-C6C2-4999-85DF-8BCECCA13D5A}" type="datetimeFigureOut">
              <a:rPr lang="el-GR" smtClean="0"/>
              <a:t>10/7/2025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1C16D0F-CED0-D140-494C-48D58CE95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6F1105C-CF45-F441-4036-F5E660472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25DCC-401F-4BCE-9474-676082160C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9637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59A04E6-E393-07BA-0F2E-7950AA9A0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6CBC971-67C5-A94E-BA70-F6467EB0C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BC4ABD4-13D9-6FFB-017F-E78545D8C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CA7-C6C2-4999-85DF-8BCECCA13D5A}" type="datetimeFigureOut">
              <a:rPr lang="el-GR" smtClean="0"/>
              <a:t>10/7/2025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2B4D2CF-E00E-B64F-19EF-733C786D0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44E5BB4-FD05-FF9E-0BF2-3A4321286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25DCC-401F-4BCE-9474-676082160C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61775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5153CAE-62AA-2C56-F42D-A74576B4B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6AE2B16-1297-E13A-DE7C-D3608B002F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38B54E0-0F26-6CD4-7030-99A530E60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CA7-C6C2-4999-85DF-8BCECCA13D5A}" type="datetimeFigureOut">
              <a:rPr lang="el-GR" smtClean="0"/>
              <a:t>10/7/2025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A427102-6780-0BC2-07FD-C9CD3085E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C51F8EF-DAAA-585F-9EE3-477E893BE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25DCC-401F-4BCE-9474-676082160C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06864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7841D3C-DCF9-680F-0FD1-65588561C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93F84F9-015B-2230-7F4B-D914B5EA8A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E4FB643D-5275-162D-98BF-22E18BB466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C5C78F1A-9C2D-AD6E-94D4-8B1F7714D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CA7-C6C2-4999-85DF-8BCECCA13D5A}" type="datetimeFigureOut">
              <a:rPr lang="el-GR" smtClean="0"/>
              <a:t>10/7/2025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FBBF9359-00A2-F095-4068-A5BCA6138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1D6F06F3-55C8-9929-2377-243AB8B70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25DCC-401F-4BCE-9474-676082160C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97715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AAA3B20-9A84-912D-AA60-8D307995E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5E781546-BC76-3EFE-7F0E-4060D96EA0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C348A5-A99B-1ED4-B621-DB19C98DFF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ED3208C7-4DD4-95B4-F012-4816D08E36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DB02B786-1A99-0EA9-99A4-D240FCC71F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E82A43E7-B17E-60BA-ABDC-2B2C39367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CA7-C6C2-4999-85DF-8BCECCA13D5A}" type="datetimeFigureOut">
              <a:rPr lang="el-GR" smtClean="0"/>
              <a:t>10/7/2025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C664B5C1-95F7-F8B8-33B7-A2569FE76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83F42D63-FA85-C6CF-8AF5-FAC32F172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25DCC-401F-4BCE-9474-676082160C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21603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988D74C-D041-A14B-B5D5-8AD01F451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D87F4BBD-3FCA-7ADF-8AEB-1D884A752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CA7-C6C2-4999-85DF-8BCECCA13D5A}" type="datetimeFigureOut">
              <a:rPr lang="el-GR" smtClean="0"/>
              <a:t>10/7/2025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9CE02A12-9957-D3EA-8FD3-E6AD5614F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83171202-30D5-5BB0-4F7A-F05520B25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25DCC-401F-4BCE-9474-676082160C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11866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E4DF8ABA-5F47-3A95-DA98-F2CE8E82D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CA7-C6C2-4999-85DF-8BCECCA13D5A}" type="datetimeFigureOut">
              <a:rPr lang="el-GR" smtClean="0"/>
              <a:t>10/7/2025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1FEB9E0D-ED0C-CFB3-EE36-1607DCAC3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026604A9-7880-471B-C013-18599B60D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25DCC-401F-4BCE-9474-676082160C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95427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3D23590-F241-B1D7-B2A7-074125B68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FF2D42F-1A01-7729-B276-83FDFDEB8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4C2BAF65-E276-C083-68A8-AD436200FB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A19B862-5D51-8868-3746-31E668F57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CA7-C6C2-4999-85DF-8BCECCA13D5A}" type="datetimeFigureOut">
              <a:rPr lang="el-GR" smtClean="0"/>
              <a:t>10/7/2025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84E1527-3603-7AB8-76BF-38B61CF12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A1468B8-55E2-4E2C-8621-95520E7D1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25DCC-401F-4BCE-9474-676082160C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06821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AAF1CC7-4B72-982D-166A-9A4B62ACE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8A384241-C8DF-B44B-3787-6D898976F3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D508219D-14DB-BD2C-C3F4-B5ECC40E1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D92507A-E97D-4068-633C-5914BF42A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CA7-C6C2-4999-85DF-8BCECCA13D5A}" type="datetimeFigureOut">
              <a:rPr lang="el-GR" smtClean="0"/>
              <a:t>10/7/2025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9FD8F45-8409-EB65-5B44-C496F2D17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3670586-ADD8-BF8A-B327-C16190887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25DCC-401F-4BCE-9474-676082160C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89313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DC1413F-F18E-6D5A-B419-D5A1C9D16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BC817A10-BBC7-55FE-C9FB-DC0EDC1FD2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13CF823-B1F4-BA8A-79E9-CEF80E561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CA7-C6C2-4999-85DF-8BCECCA13D5A}" type="datetimeFigureOut">
              <a:rPr lang="el-GR" smtClean="0"/>
              <a:t>10/7/2025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3077A56-044F-F59E-CE21-87977C546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B9F77D0-528F-7460-8B2C-04068A6C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25DCC-401F-4BCE-9474-676082160C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04767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24AF03C5-6662-28F3-8170-A030320A87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2981A3F9-A007-51A2-720A-B7BE45E0EE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9703A05-13F0-47E3-3FBD-D3A2BEC25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CA7-C6C2-4999-85DF-8BCECCA13D5A}" type="datetimeFigureOut">
              <a:rPr lang="el-GR" smtClean="0"/>
              <a:t>10/7/2025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09A8136-96F1-C1D4-83AC-C48669D13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E667E61-1560-DCEC-A10A-DA1B3D6A9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25DCC-401F-4BCE-9474-676082160C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12060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28484E1F-EDDB-7CCC-43A4-B1AC78388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FE3F2AD-D636-BE6D-D1F6-DB09D734A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FCB62D8-1F27-1CB5-7C81-9B507D6FBE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6E2CA7-C6C2-4999-85DF-8BCECCA13D5A}" type="datetimeFigureOut">
              <a:rPr lang="el-GR" smtClean="0"/>
              <a:t>10/7/2025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CA940D8-A3B9-2C2E-85A4-8D44C6ECCC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D271604-F93A-075E-08BF-AC66F9650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E25DCC-401F-4BCE-9474-676082160C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44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microsoft.com/office/2007/relationships/hdphoto" Target="../media/hdphoto5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gif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1DC6ABD-215C-4EA8-A483-CEF5B99AB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0C9A1CD2-82F3-0204-722B-255269314A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609" y="679731"/>
            <a:ext cx="4171994" cy="3736540"/>
          </a:xfrm>
        </p:spPr>
        <p:txBody>
          <a:bodyPr>
            <a:normAutofit/>
          </a:bodyPr>
          <a:lstStyle/>
          <a:p>
            <a:pPr algn="l"/>
            <a:r>
              <a:rPr lang="el-GR" dirty="0"/>
              <a:t>Μουσική και Ραδιόφωνο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32D6B24B-233D-1254-6C76-4314CC852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9609" y="4685288"/>
            <a:ext cx="4171994" cy="1035781"/>
          </a:xfrm>
        </p:spPr>
        <p:txBody>
          <a:bodyPr>
            <a:normAutofit/>
          </a:bodyPr>
          <a:lstStyle/>
          <a:p>
            <a:pPr algn="l"/>
            <a:r>
              <a:rPr lang="el-GR" dirty="0"/>
              <a:t>Δύο ισχυροί σύμμαχοι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13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Εικόνα 4" descr="Εικόνα που περιέχει κείμενο, γραμματοσειρά, γραφικά, αφίσα&#10;&#10;Περιγραφή που δημιουργήθηκε αυτόματα">
            <a:extLst>
              <a:ext uri="{FF2B5EF4-FFF2-40B4-BE49-F238E27FC236}">
                <a16:creationId xmlns:a16="http://schemas.microsoft.com/office/drawing/2014/main" id="{52F23F16-1CDC-1EE3-067D-F3BD636874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572" y="569297"/>
            <a:ext cx="5608830" cy="56088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005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98"/>
    </mc:Choice>
    <mc:Fallback xmlns="">
      <p:transition spd="slow" advTm="127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Εικόνα 3" descr="Εικόνα που περιέχει ηλεκτρονικές συσκευές, ηλεκτρονική συσκευή, ράδιο, γκάτζετ&#10;&#10;Περιγραφή που δημιουργήθηκε αυτόματα">
            <a:extLst>
              <a:ext uri="{FF2B5EF4-FFF2-40B4-BE49-F238E27FC236}">
                <a16:creationId xmlns:a16="http://schemas.microsoft.com/office/drawing/2014/main" id="{ADA3D891-7BB6-1CA2-57B4-ABF439646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5" r="16931"/>
          <a:stretch/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F63F8E16-7613-AF61-743B-EDBE404F7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 dirty="0"/>
              <a:t>Γ</a:t>
            </a:r>
            <a:r>
              <a:rPr lang="el-GR" sz="3000" dirty="0"/>
              <a:t>ι</a:t>
            </a:r>
            <a:r>
              <a:rPr lang="en-US" sz="3000" dirty="0"/>
              <a:t>α πολλά χρόνια το ραδιόφωνο ήταν το μόνο μέσο επικοινωνίας των ανθρώπων, το παράθυρό τους </a:t>
            </a:r>
            <a:r>
              <a:rPr lang="el-GR" sz="3000" dirty="0"/>
              <a:t>στον</a:t>
            </a:r>
            <a:r>
              <a:rPr lang="en-US" sz="3000" dirty="0"/>
              <a:t> κόσμο.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81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92"/>
    </mc:Choice>
    <mc:Fallback xmlns="">
      <p:transition spd="slow" advTm="68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3EFC15-6ECE-F278-6C36-BBF3CA4DC9B8}"/>
              </a:ext>
            </a:extLst>
          </p:cNvPr>
          <p:cNvSpPr txBox="1"/>
          <p:nvPr/>
        </p:nvSpPr>
        <p:spPr>
          <a:xfrm>
            <a:off x="6182870" y="544753"/>
            <a:ext cx="54397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dirty="0"/>
              <a:t>Ο </a:t>
            </a:r>
            <a:r>
              <a:rPr lang="en-US" dirty="0"/>
              <a:t>Alexandre Popoff (1859-1906) </a:t>
            </a:r>
            <a:r>
              <a:rPr lang="el-GR" dirty="0"/>
              <a:t>ήταν ο πρώτος που μετέδωσε σήματα Μορς μέσω ερτζιανών κυμάτων. Ο </a:t>
            </a:r>
            <a:r>
              <a:rPr lang="en-US" dirty="0"/>
              <a:t>Guglielmo Marconi  (1874-1937), </a:t>
            </a:r>
            <a:r>
              <a:rPr lang="el-GR" dirty="0"/>
              <a:t> ο </a:t>
            </a:r>
            <a:r>
              <a:rPr lang="en-US" dirty="0"/>
              <a:t>Reginald Fessenden (1866-1932) </a:t>
            </a:r>
            <a:r>
              <a:rPr lang="el-GR" dirty="0"/>
              <a:t> και </a:t>
            </a:r>
            <a:r>
              <a:rPr lang="en-US" dirty="0"/>
              <a:t>Lee de Forest (1873-1961) </a:t>
            </a:r>
            <a:r>
              <a:rPr lang="el-GR" dirty="0"/>
              <a:t>συνέβαλαν στην εξέλιξη του ραδιοφώνου.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DABAA4B5-8E10-FA90-3651-A90A422A54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97" y="435058"/>
            <a:ext cx="1256072" cy="176535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F9F6BC1A-76D3-B51C-B48F-DDC4E4947F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76" y="444036"/>
            <a:ext cx="1318198" cy="175638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Εικόνα 8" descr="Εικόνα που περιέχει ανθρώπινο πρόσωπο, πορτραίτο, ρουχισμός, κύριος&#10;&#10;Περιγραφή που δημιουργήθηκε αυτόματα">
            <a:extLst>
              <a:ext uri="{FF2B5EF4-FFF2-40B4-BE49-F238E27FC236}">
                <a16:creationId xmlns:a16="http://schemas.microsoft.com/office/drawing/2014/main" id="{955F6649-A17F-6B55-2997-F4C27104AC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674" y="366417"/>
            <a:ext cx="1225219" cy="1834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Εικόνα 10" descr="Εικόνα που περιέχει εφημερίδα, κείμενο, χαρτί εφημερίδας, ειδήσεις&#10;&#10;Περιγραφή που δημιουργήθηκε αυτόματα">
            <a:extLst>
              <a:ext uri="{FF2B5EF4-FFF2-40B4-BE49-F238E27FC236}">
                <a16:creationId xmlns:a16="http://schemas.microsoft.com/office/drawing/2014/main" id="{00CCB496-DC3F-4773-AE8E-27B13BE57E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65" y="2808380"/>
            <a:ext cx="3701417" cy="2820127"/>
          </a:xfrm>
          <a:prstGeom prst="rect">
            <a:avLst/>
          </a:prstGeom>
        </p:spPr>
      </p:pic>
      <p:pic>
        <p:nvPicPr>
          <p:cNvPr id="13" name="Εικόνα 12" descr="Εικόνα που περιέχει σκίτσο/σχέδιο, τρένο, ατμός, ασπρόμαυρο&#10;&#10;Περιγραφή που δημιουργήθηκε αυτόματα">
            <a:extLst>
              <a:ext uri="{FF2B5EF4-FFF2-40B4-BE49-F238E27FC236}">
                <a16:creationId xmlns:a16="http://schemas.microsoft.com/office/drawing/2014/main" id="{DE9CC8F7-1417-5FD1-D583-11CF809CF17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backgroundMark x1="7368" y1="18878" x2="7368" y2="18878"/>
                        <a14:backgroundMark x1="7368" y1="18878" x2="7368" y2="188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977" y="4430665"/>
            <a:ext cx="2962142" cy="203712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7EC7AE7-BAA3-9D35-0ACA-FE23BA0D0D9C}"/>
              </a:ext>
            </a:extLst>
          </p:cNvPr>
          <p:cNvSpPr txBox="1"/>
          <p:nvPr/>
        </p:nvSpPr>
        <p:spPr>
          <a:xfrm>
            <a:off x="4356977" y="2728370"/>
            <a:ext cx="32439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dirty="0"/>
              <a:t>Στη διάρκεια των δεκαετιών που ακολούθησαν το ραδιόφωνο εξακολούθησε να είναι σημαντικό μέσο ενημέρωσης και διασκέδασης. </a:t>
            </a:r>
          </a:p>
        </p:txBody>
      </p:sp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B1B4CFDE-9244-AD0F-8AE6-3E9DAE1C54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444" y="410046"/>
            <a:ext cx="1286337" cy="179037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Εικόνα 17" descr="Εικόνα που περιέχει κείμενο, κάμερα, εφημερίδα, στιγμιότυπο οθόνης&#10;&#10;Περιγραφή που δημιουργήθηκε αυτόματα">
            <a:extLst>
              <a:ext uri="{FF2B5EF4-FFF2-40B4-BE49-F238E27FC236}">
                <a16:creationId xmlns:a16="http://schemas.microsoft.com/office/drawing/2014/main" id="{D6E68D8E-F504-64BC-3F13-7A6BA0A04A8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480" y="2803782"/>
            <a:ext cx="3901117" cy="26454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9338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49"/>
    </mc:Choice>
    <mc:Fallback xmlns="">
      <p:transition spd="slow" advTm="200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Κοντινό πλάνο κουμπιών σε ενισχυτή">
            <a:extLst>
              <a:ext uri="{FF2B5EF4-FFF2-40B4-BE49-F238E27FC236}">
                <a16:creationId xmlns:a16="http://schemas.microsoft.com/office/drawing/2014/main" id="{C1AABFD3-28BC-6641-C643-B5F76D0E37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771" r="11695" b="-1"/>
          <a:stretch/>
        </p:blipFill>
        <p:spPr>
          <a:xfrm>
            <a:off x="21" y="10"/>
            <a:ext cx="5554960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AEEC81-DFB8-C1E0-73E9-881776EF46CC}"/>
              </a:ext>
            </a:extLst>
          </p:cNvPr>
          <p:cNvSpPr txBox="1"/>
          <p:nvPr/>
        </p:nvSpPr>
        <p:spPr>
          <a:xfrm>
            <a:off x="5957316" y="1279641"/>
            <a:ext cx="5276165" cy="1587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l-GR" sz="2800" dirty="0"/>
              <a:t>Με την εμφάνιση της τηλεόρασης</a:t>
            </a:r>
            <a:r>
              <a:rPr lang="en-US" sz="2800" dirty="0"/>
              <a:t> στις αρχές της δεκαετίας του 1950, η ακροαματικότητα του ραδιοφώνου </a:t>
            </a:r>
            <a:r>
              <a:rPr lang="el-GR" sz="2800" dirty="0"/>
              <a:t>έπεσε</a:t>
            </a:r>
            <a:r>
              <a:rPr lang="en-US" sz="2800" dirty="0"/>
              <a:t>.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8B724F-6A26-18AA-E9AB-C641C2B91955}"/>
              </a:ext>
            </a:extLst>
          </p:cNvPr>
          <p:cNvSpPr txBox="1"/>
          <p:nvPr/>
        </p:nvSpPr>
        <p:spPr>
          <a:xfrm>
            <a:off x="5957316" y="3434410"/>
            <a:ext cx="52288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l-GR" sz="2800" dirty="0"/>
              <a:t>Αυτό που επανάφερε το ραδιόφωνο στις προτιμήσεις των ακροατών ήταν η μουσική </a:t>
            </a:r>
            <a:r>
              <a:rPr lang="en-US" sz="2800" b="1" dirty="0">
                <a:solidFill>
                  <a:srgbClr val="FF0000"/>
                </a:solidFill>
              </a:rPr>
              <a:t>Rock </a:t>
            </a:r>
            <a:r>
              <a:rPr lang="el-GR" sz="2800" b="1" dirty="0">
                <a:solidFill>
                  <a:srgbClr val="FF0000"/>
                </a:solidFill>
              </a:rPr>
              <a:t>΄</a:t>
            </a:r>
            <a:r>
              <a:rPr lang="en-US" sz="2800" b="1" dirty="0">
                <a:solidFill>
                  <a:srgbClr val="FF0000"/>
                </a:solidFill>
              </a:rPr>
              <a:t>n</a:t>
            </a:r>
            <a:r>
              <a:rPr lang="el-GR" sz="2800" b="1" dirty="0">
                <a:solidFill>
                  <a:srgbClr val="FF0000"/>
                </a:solidFill>
              </a:rPr>
              <a:t>΄</a:t>
            </a:r>
            <a:r>
              <a:rPr lang="en-US" sz="2800" b="1" dirty="0">
                <a:solidFill>
                  <a:srgbClr val="FF0000"/>
                </a:solidFill>
              </a:rPr>
              <a:t> Roll</a:t>
            </a:r>
            <a:endParaRPr lang="el-GR" sz="28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507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66"/>
    </mc:Choice>
    <mc:Fallback xmlns="">
      <p:transition spd="slow" advTm="95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CF90FB-8C8C-2D06-5E2A-34427706E6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538" r="17754"/>
          <a:stretch/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AFEAE852-3E80-8AB6-D5E9-5627E2718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Rock ΄n΄ Roll</a:t>
            </a:r>
            <a:r>
              <a:rPr lang="el-GR" sz="4800" dirty="0"/>
              <a:t> και Ραδιόφωνο</a:t>
            </a:r>
            <a:endParaRPr lang="en-US" sz="48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3146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26"/>
    </mc:Choice>
    <mc:Fallback xmlns="">
      <p:transition spd="slow" advTm="54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9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031757-D47D-9B6A-2B33-5A9922E2396C}"/>
              </a:ext>
            </a:extLst>
          </p:cNvPr>
          <p:cNvSpPr txBox="1"/>
          <p:nvPr/>
        </p:nvSpPr>
        <p:spPr>
          <a:xfrm>
            <a:off x="582930" y="957203"/>
            <a:ext cx="1083564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l-GR" sz="2400" dirty="0"/>
              <a:t>Τ</a:t>
            </a:r>
            <a:r>
              <a:rPr lang="en-US" sz="2400" dirty="0"/>
              <a:t>o</a:t>
            </a:r>
            <a:r>
              <a:rPr lang="el-GR" sz="2400" dirty="0"/>
              <a:t> είδος εμφανίστηκε στη Αμερική και είχε επιρροές από </a:t>
            </a:r>
            <a:r>
              <a:rPr lang="en-US" sz="2400" dirty="0"/>
              <a:t> </a:t>
            </a:r>
            <a:r>
              <a:rPr lang="el-GR" sz="2400" dirty="0"/>
              <a:t>τη </a:t>
            </a:r>
            <a:r>
              <a:rPr lang="en-US" sz="2400" dirty="0"/>
              <a:t>jazz, </a:t>
            </a:r>
            <a:r>
              <a:rPr lang="el-GR" sz="2400" dirty="0"/>
              <a:t>τη </a:t>
            </a:r>
            <a:r>
              <a:rPr lang="en-US" sz="2400" dirty="0"/>
              <a:t>rhythm and blues, </a:t>
            </a:r>
            <a:r>
              <a:rPr lang="el-GR" sz="2400" dirty="0"/>
              <a:t>το </a:t>
            </a:r>
            <a:r>
              <a:rPr lang="en-US" sz="2400" dirty="0"/>
              <a:t>boogie-woogie, </a:t>
            </a:r>
            <a:r>
              <a:rPr lang="el-GR" sz="2400" dirty="0"/>
              <a:t>τη </a:t>
            </a:r>
            <a:r>
              <a:rPr lang="en-US" sz="2400" dirty="0"/>
              <a:t>electric blues, </a:t>
            </a:r>
            <a:r>
              <a:rPr lang="el-GR" sz="2400" dirty="0"/>
              <a:t>τα </a:t>
            </a:r>
            <a:r>
              <a:rPr lang="en-US" sz="2400" dirty="0"/>
              <a:t>gospel</a:t>
            </a:r>
            <a:r>
              <a:rPr lang="el-GR" sz="2400" dirty="0"/>
              <a:t> και την </a:t>
            </a:r>
            <a:r>
              <a:rPr lang="en-US" sz="2400" dirty="0"/>
              <a:t>country music. </a:t>
            </a:r>
            <a:endParaRPr lang="el-GR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E29207-0BF9-EE7E-3420-39F3309D2C65}"/>
              </a:ext>
            </a:extLst>
          </p:cNvPr>
          <p:cNvSpPr txBox="1"/>
          <p:nvPr/>
        </p:nvSpPr>
        <p:spPr>
          <a:xfrm>
            <a:off x="6503670" y="2853809"/>
            <a:ext cx="4914900" cy="3046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T</a:t>
            </a:r>
            <a:r>
              <a:rPr lang="el-GR" sz="2400" dirty="0"/>
              <a:t>ο βασικό μουσικό του χαρακτηριστικό ήταν ο έντονος χορευτικός ρυθμός. Τα γκρουπ αποτελούνταν συνήθως από  δύο ηλεκτρικές κιθάρες (</a:t>
            </a:r>
            <a:r>
              <a:rPr lang="en-US" sz="2400" dirty="0"/>
              <a:t>lead </a:t>
            </a:r>
            <a:r>
              <a:rPr lang="el-GR" sz="2400" dirty="0"/>
              <a:t>και </a:t>
            </a:r>
            <a:r>
              <a:rPr lang="en-US" sz="2400" dirty="0"/>
              <a:t>rhythm</a:t>
            </a:r>
            <a:r>
              <a:rPr lang="el-GR" sz="2400" dirty="0"/>
              <a:t>), </a:t>
            </a:r>
            <a:r>
              <a:rPr lang="en-US" sz="2400" dirty="0"/>
              <a:t>snare drum </a:t>
            </a:r>
            <a:r>
              <a:rPr lang="el-GR" sz="2400" dirty="0"/>
              <a:t>(και αργότερα </a:t>
            </a:r>
            <a:r>
              <a:rPr lang="en-US" sz="2400" dirty="0"/>
              <a:t>drum kit) </a:t>
            </a:r>
            <a:r>
              <a:rPr lang="el-GR" sz="2400" dirty="0"/>
              <a:t>για το </a:t>
            </a:r>
            <a:r>
              <a:rPr lang="en-US" sz="2400" dirty="0"/>
              <a:t>backbeat </a:t>
            </a:r>
            <a:r>
              <a:rPr lang="el-GR" sz="2400" dirty="0"/>
              <a:t>και δύο</a:t>
            </a:r>
            <a:r>
              <a:rPr lang="en-US" sz="2400" dirty="0"/>
              <a:t> bass guitars.  </a:t>
            </a:r>
            <a:endParaRPr lang="el-GR" sz="2400" dirty="0"/>
          </a:p>
        </p:txBody>
      </p:sp>
      <p:pic>
        <p:nvPicPr>
          <p:cNvPr id="10" name="Εικόνα 9" descr="Εικόνα που περιέχει στιγμιότυπο οθόνης,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3C1DFE5A-95CF-1B12-1F24-C98DF25DFB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" y="3052822"/>
            <a:ext cx="6096000" cy="28479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1175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49"/>
    </mc:Choice>
    <mc:Fallback xmlns="">
      <p:transition spd="slow" advTm="219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056553E0-085E-DC78-B72D-86FA9F7E9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998" y="243367"/>
            <a:ext cx="6002110" cy="77390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Η</a:t>
            </a:r>
            <a:r>
              <a:rPr lang="el-GR" sz="4000" dirty="0"/>
              <a:t> κοινωνική διάσταση</a:t>
            </a:r>
            <a:endParaRPr lang="en-US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377112-5F0B-757E-08BC-02EEE0B98147}"/>
              </a:ext>
            </a:extLst>
          </p:cNvPr>
          <p:cNvSpPr txBox="1"/>
          <p:nvPr/>
        </p:nvSpPr>
        <p:spPr>
          <a:xfrm>
            <a:off x="712965" y="1567579"/>
            <a:ext cx="6002110" cy="4740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l-GR" sz="2400" dirty="0"/>
              <a:t>Πολύ γρήγορα</a:t>
            </a:r>
            <a:r>
              <a:rPr lang="en-US" sz="2400" dirty="0"/>
              <a:t> το Rock ΄n΄ Roll αγκαλιάστηκε από τη νεολαία και </a:t>
            </a:r>
            <a:r>
              <a:rPr lang="el-GR" sz="2400" dirty="0"/>
              <a:t>ακουγόταν σε όλους τους ραδιοφωνικούς σταθμούς. </a:t>
            </a:r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l-GR" sz="2400" dirty="0"/>
              <a:t>Επηρέασε</a:t>
            </a:r>
            <a:r>
              <a:rPr lang="en-US" sz="2400" dirty="0"/>
              <a:t> τον αμερικανικό τρόπο ζωής, προβάλλοντας κάτι αντισυμβατικό και επαναστατικό.</a:t>
            </a:r>
            <a:endParaRPr lang="el-GR" sz="2400" dirty="0"/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l-GR" sz="2400" dirty="0"/>
              <a:t>Επηρέασε τη μόδα</a:t>
            </a:r>
            <a:r>
              <a:rPr lang="en-US" sz="2400" dirty="0"/>
              <a:t>, τη γλώσσα, τις στάσεις απέναντι στις κοινωνικές καταστάσεις και τις συνήθειες. </a:t>
            </a:r>
            <a:endParaRPr lang="el-GR" sz="2400" dirty="0"/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l-GR" sz="2400" dirty="0"/>
              <a:t>Αυτή η πρωτοφανής επίδραση θεωρήθηκε</a:t>
            </a:r>
            <a:r>
              <a:rPr lang="en-US" sz="2400" dirty="0"/>
              <a:t> επικίνδυνη για τη δημόσια τάξη και για τις παραδεδομένες συνήθειες και κυνηγήθηκε. 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45D0038F-1309-6E0F-573E-E87D87D1F9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756" r="45471" b="1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3725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90"/>
    </mc:Choice>
    <mc:Fallback xmlns="">
      <p:transition spd="slow" advTm="177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60F135-18A2-EB66-5FF5-139311081EB8}"/>
              </a:ext>
            </a:extLst>
          </p:cNvPr>
          <p:cNvSpPr txBox="1"/>
          <p:nvPr/>
        </p:nvSpPr>
        <p:spPr>
          <a:xfrm>
            <a:off x="7883843" y="1579304"/>
            <a:ext cx="327183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sz="2400" dirty="0"/>
              <a:t>Οι ραδιοφωνικοί σταθμοί έκαναν προσιτή σε όλους τη μουσική των λευκών και των μαύρων.  Παρουσίαζαν τους νέους δίσκους και τα νέα είδη, που ήταν το αποτέλεσμα της μουσικής εξέλιξης.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2D6778-0B40-FD98-0BDC-734557193920}"/>
              </a:ext>
            </a:extLst>
          </p:cNvPr>
          <p:cNvSpPr txBox="1"/>
          <p:nvPr/>
        </p:nvSpPr>
        <p:spPr>
          <a:xfrm>
            <a:off x="412292" y="1076384"/>
            <a:ext cx="355391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sz="2000" b="0" i="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Το ραδιόφωνο προώθησε το </a:t>
            </a:r>
            <a:r>
              <a:rPr lang="en-US" sz="2000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Rock </a:t>
            </a:r>
            <a:r>
              <a:rPr lang="el-GR" sz="2000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΄</a:t>
            </a:r>
            <a:r>
              <a:rPr lang="en-US" sz="2000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n</a:t>
            </a:r>
            <a:r>
              <a:rPr lang="el-GR" sz="2000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΄</a:t>
            </a:r>
            <a:r>
              <a:rPr lang="en-US" sz="2000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Roll </a:t>
            </a:r>
            <a:r>
              <a:rPr lang="el-GR" sz="2000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και αποτέλεσε το ισχυρότερο μέσο διάδοσής του. Κάθε νεανική παρέα μπορούσε να έχει ένα ραδιοφωνάκι και να συντονίζεται στους σταθμούς που έπαιζαν </a:t>
            </a:r>
            <a:r>
              <a:rPr lang="en-US" sz="2000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Rock </a:t>
            </a:r>
            <a:r>
              <a:rPr lang="el-GR" sz="2000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΄</a:t>
            </a:r>
            <a:r>
              <a:rPr lang="en-US" sz="2000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n</a:t>
            </a:r>
            <a:r>
              <a:rPr lang="el-GR" sz="2000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΄ </a:t>
            </a:r>
            <a:r>
              <a:rPr lang="en-US" sz="2000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Roll</a:t>
            </a:r>
            <a:r>
              <a:rPr lang="el-GR" sz="2000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. </a:t>
            </a:r>
          </a:p>
          <a:p>
            <a:pPr algn="just"/>
            <a:r>
              <a:rPr lang="el-GR" sz="2000" b="0" i="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Η επίδρασή του στο κίνημα για τα κοινωνικά δικαιώματα και ενάντια στις φυλετικές διακρίσεις ήταν σημαντική, γιατί ένωνε εφήβους και νέους διαφορετικών φυλών. </a:t>
            </a: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9B5539D0-3FEE-E2E5-6BD7-FD85634EE4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69" t="3408" r="4134" b="3972"/>
          <a:stretch/>
        </p:blipFill>
        <p:spPr>
          <a:xfrm>
            <a:off x="4433414" y="829656"/>
            <a:ext cx="3325172" cy="48553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943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50"/>
    </mc:Choice>
    <mc:Fallback xmlns="">
      <p:transition spd="slow" advTm="239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9251574-6900-E013-5C29-866727B8FF48}"/>
              </a:ext>
            </a:extLst>
          </p:cNvPr>
          <p:cNvSpPr txBox="1"/>
          <p:nvPr/>
        </p:nvSpPr>
        <p:spPr>
          <a:xfrm>
            <a:off x="4805125" y="2226022"/>
            <a:ext cx="2471737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sz="2000" dirty="0"/>
              <a:t>Μέχρι την τελευταία δεκαετία του 20ού αιώνα οι άνθρωποι  άκουγαν στο ραδιόφωνο διάφορες εκπομπές. </a:t>
            </a:r>
            <a:endParaRPr lang="en-US" sz="2000" dirty="0"/>
          </a:p>
          <a:p>
            <a:pPr algn="just"/>
            <a:endParaRPr lang="el-G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06A320-C7D2-BBD6-4CC8-B7D9B47FF984}"/>
              </a:ext>
            </a:extLst>
          </p:cNvPr>
          <p:cNvSpPr txBox="1"/>
          <p:nvPr/>
        </p:nvSpPr>
        <p:spPr>
          <a:xfrm>
            <a:off x="8592977" y="2179174"/>
            <a:ext cx="17321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Ειδήσεις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10C9B7-72D4-E83B-2A88-87390A2D95D5}"/>
              </a:ext>
            </a:extLst>
          </p:cNvPr>
          <p:cNvSpPr txBox="1"/>
          <p:nvPr/>
        </p:nvSpPr>
        <p:spPr>
          <a:xfrm>
            <a:off x="8131968" y="3149352"/>
            <a:ext cx="27070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Αθλητικές μεταδόσεις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ACD517-3F16-6F6F-6699-0C9F628180F1}"/>
              </a:ext>
            </a:extLst>
          </p:cNvPr>
          <p:cNvSpPr txBox="1"/>
          <p:nvPr/>
        </p:nvSpPr>
        <p:spPr>
          <a:xfrm>
            <a:off x="8131968" y="2656614"/>
            <a:ext cx="24717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Ραδιοφωνικά σήριαλ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153950-72D2-080C-F457-CE0DBC37158E}"/>
              </a:ext>
            </a:extLst>
          </p:cNvPr>
          <p:cNvSpPr txBox="1"/>
          <p:nvPr/>
        </p:nvSpPr>
        <p:spPr>
          <a:xfrm>
            <a:off x="7422354" y="3622540"/>
            <a:ext cx="43776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Ηχογραφημένες θεατρικές παραστάσεις</a:t>
            </a:r>
            <a:r>
              <a:rPr lang="el-GR" dirty="0"/>
              <a:t> </a:t>
            </a: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4ED5BBAB-E38C-0706-395E-EC00082AB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μουσική του ραδιοφώνου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C4466418-FC0C-37CC-64C2-95E7D7A5D6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78" y="1609396"/>
            <a:ext cx="3752850" cy="4572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F3035B6-008C-D727-F4EB-18400C712377}"/>
              </a:ext>
            </a:extLst>
          </p:cNvPr>
          <p:cNvSpPr txBox="1"/>
          <p:nvPr/>
        </p:nvSpPr>
        <p:spPr>
          <a:xfrm>
            <a:off x="4960620" y="5254555"/>
            <a:ext cx="69699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dirty="0"/>
              <a:t>Αναπόσπαστο στοιχεία της καθεμιάς ήταν η μουσική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648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55"/>
    </mc:Choice>
    <mc:Fallback xmlns="">
      <p:transition spd="slow" advTm="181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10" grpId="0"/>
      <p:bldP spid="12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5D55D2-16B0-5A03-8E61-F991263ED7C4}"/>
              </a:ext>
            </a:extLst>
          </p:cNvPr>
          <p:cNvSpPr txBox="1"/>
          <p:nvPr/>
        </p:nvSpPr>
        <p:spPr>
          <a:xfrm>
            <a:off x="710844" y="1359681"/>
            <a:ext cx="5654279" cy="44159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l-GR" sz="2400" dirty="0"/>
              <a:t>Σε αυτές τις περιπτώσεις</a:t>
            </a:r>
            <a:r>
              <a:rPr lang="en-US" sz="2400" dirty="0"/>
              <a:t> η μουσική ήταν</a:t>
            </a:r>
            <a:r>
              <a:rPr lang="el-GR" sz="2400" dirty="0"/>
              <a:t>:</a:t>
            </a:r>
            <a:r>
              <a:rPr lang="en-US" sz="2400" dirty="0"/>
              <a:t>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400" dirty="0"/>
              <a:t>η μουσική υπόκρουση</a:t>
            </a:r>
            <a:r>
              <a:rPr lang="en-US" sz="2400" dirty="0"/>
              <a:t>,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η «</a:t>
            </a:r>
            <a:r>
              <a:rPr lang="el-GR" sz="2400" dirty="0"/>
              <a:t>γέφυρα</a:t>
            </a:r>
            <a:r>
              <a:rPr lang="en-US" sz="2400" dirty="0"/>
              <a:t>», </a:t>
            </a:r>
            <a:r>
              <a:rPr lang="el-GR" sz="2400" dirty="0"/>
              <a:t>το υλικό </a:t>
            </a:r>
            <a:r>
              <a:rPr lang="en-US" sz="2400" dirty="0" err="1"/>
              <a:t>γι</a:t>
            </a:r>
            <a:r>
              <a:rPr lang="en-US" sz="2400" dirty="0"/>
              <a:t>α τη μετάβαση από τη μία θεματική ενότητα στην άλλη,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η </a:t>
            </a:r>
            <a:r>
              <a:rPr lang="el-GR" sz="2400" dirty="0"/>
              <a:t>εισαγωγή</a:t>
            </a:r>
            <a:r>
              <a:rPr lang="en-US" sz="2400" dirty="0"/>
              <a:t>, </a:t>
            </a:r>
            <a:r>
              <a:rPr lang="el-GR" sz="2400" dirty="0"/>
              <a:t>το υλικό </a:t>
            </a:r>
            <a:r>
              <a:rPr lang="en-US" sz="2400" dirty="0"/>
              <a:t>π</a:t>
            </a:r>
            <a:r>
              <a:rPr lang="en-US" sz="2400" dirty="0" err="1"/>
              <a:t>ου</a:t>
            </a:r>
            <a:r>
              <a:rPr lang="en-US" sz="2400" dirty="0"/>
              <a:t> έδινε τον χαρακτήρα της εκπομπής που θα ακολουθούσε,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ο </a:t>
            </a:r>
            <a:r>
              <a:rPr lang="el-GR" sz="2400" dirty="0"/>
              <a:t>επίλογος</a:t>
            </a:r>
            <a:r>
              <a:rPr lang="en-US" sz="2400" dirty="0"/>
              <a:t>, </a:t>
            </a:r>
            <a:r>
              <a:rPr lang="el-GR" sz="2400" dirty="0"/>
              <a:t>που έκλεινε</a:t>
            </a:r>
            <a:r>
              <a:rPr lang="en-US" sz="2400" dirty="0"/>
              <a:t> </a:t>
            </a:r>
            <a:r>
              <a:rPr lang="el-GR" sz="2400" dirty="0"/>
              <a:t>τη εκπομπή</a:t>
            </a:r>
            <a:r>
              <a:rPr lang="en-US" sz="2400" dirty="0"/>
              <a:t>,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400" dirty="0"/>
              <a:t>το σήμα</a:t>
            </a:r>
            <a:r>
              <a:rPr lang="en-US" sz="2400" dirty="0"/>
              <a:t> της εκπομπής, που δήλωνε την έναρξή της.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18561D0B-4B04-77C9-A0B4-EE0352E2A2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967" y="1359681"/>
            <a:ext cx="4170530" cy="417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44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75"/>
    </mc:Choice>
    <mc:Fallback xmlns="">
      <p:transition spd="slow" advTm="15275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>
            <a:extLst>
              <a:ext uri="{FF2B5EF4-FFF2-40B4-BE49-F238E27FC236}">
                <a16:creationId xmlns:a16="http://schemas.microsoft.com/office/drawing/2014/main" id="{EC08A534-CD8A-4A4E-33E6-DEF7E5CDFF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19699"/>
          <a:stretch/>
        </p:blipFill>
        <p:spPr>
          <a:xfrm>
            <a:off x="11148" y="-43480"/>
            <a:ext cx="12195447" cy="6879745"/>
          </a:xfrm>
          <a:prstGeom prst="rect">
            <a:avLst/>
          </a:prstGeom>
        </p:spPr>
      </p:pic>
      <p:sp>
        <p:nvSpPr>
          <p:cNvPr id="16" name="Rectangle 8">
            <a:extLst>
              <a:ext uri="{FF2B5EF4-FFF2-40B4-BE49-F238E27FC236}">
                <a16:creationId xmlns:a16="http://schemas.microsoft.com/office/drawing/2014/main" id="{4D60F200-5EB0-B223-2439-C96C67F0F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589414" y="-733991"/>
            <a:ext cx="3020876" cy="12206596"/>
          </a:xfrm>
          <a:prstGeom prst="rect">
            <a:avLst/>
          </a:prstGeom>
          <a:gradFill flip="none" rotWithShape="1">
            <a:gsLst>
              <a:gs pos="21000">
                <a:srgbClr val="000000">
                  <a:alpha val="62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A6567EA8-C72D-4B9B-D23F-6B2E9F9C9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46" y="0"/>
            <a:ext cx="2843402" cy="6879745"/>
          </a:xfrm>
          <a:prstGeom prst="rect">
            <a:avLst/>
          </a:prstGeom>
          <a:gradFill flip="none" rotWithShape="1">
            <a:gsLst>
              <a:gs pos="5000">
                <a:schemeClr val="accent2"/>
              </a:gs>
              <a:gs pos="49000">
                <a:schemeClr val="accent5">
                  <a:lumMod val="60000"/>
                  <a:lumOff val="40000"/>
                  <a:alpha val="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FBFA78-9360-1E01-5448-6D5AE0A32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038704" y="21736"/>
            <a:ext cx="3152862" cy="6858008"/>
          </a:xfrm>
          <a:prstGeom prst="rect">
            <a:avLst/>
          </a:prstGeom>
          <a:gradFill flip="none" rotWithShape="1">
            <a:gsLst>
              <a:gs pos="5000">
                <a:schemeClr val="accent5">
                  <a:alpha val="48000"/>
                </a:schemeClr>
              </a:gs>
              <a:gs pos="42000">
                <a:schemeClr val="accent5">
                  <a:alpha val="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40453C-744F-DB3A-47EC-15EACE1DC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47" y="5288433"/>
            <a:ext cx="12199706" cy="1591311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9000">
                <a:schemeClr val="accent2">
                  <a:alpha val="0"/>
                </a:schemeClr>
              </a:gs>
            </a:gsLst>
            <a:lin ang="588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6924B03-77BD-EAE3-2854-43363FF8E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84596" y="2224929"/>
            <a:ext cx="3866773" cy="544285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54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A6325854-9345-6996-3B35-3A594E0CDC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9028" y="4121944"/>
            <a:ext cx="7927785" cy="1620665"/>
          </a:xfrm>
        </p:spPr>
        <p:txBody>
          <a:bodyPr>
            <a:normAutofit/>
          </a:bodyPr>
          <a:lstStyle/>
          <a:p>
            <a:pPr algn="l"/>
            <a:r>
              <a:rPr kumimoji="0" lang="el-GR" sz="3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Ραδιόφωνο και Πρόσβαση στη μουσική</a:t>
            </a:r>
            <a:br>
              <a:rPr lang="el-GR" sz="3700">
                <a:solidFill>
                  <a:srgbClr val="FFFFFF"/>
                </a:solidFill>
              </a:rPr>
            </a:br>
            <a:endParaRPr lang="el-GR" sz="3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7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75"/>
    </mc:Choice>
    <mc:Fallback xmlns="">
      <p:transition spd="slow" advTm="60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>
            <a:extLst>
              <a:ext uri="{FF2B5EF4-FFF2-40B4-BE49-F238E27FC236}">
                <a16:creationId xmlns:a16="http://schemas.microsoft.com/office/drawing/2014/main" id="{F0C920AF-C9FD-F742-72A6-0837D0215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252" y="160020"/>
            <a:ext cx="5479719" cy="161620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l-GR" sz="3200" dirty="0"/>
              <a:t>Οι ραδιοπειρατές</a:t>
            </a:r>
            <a:r>
              <a:rPr lang="en-US" sz="32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7A72EA-2398-12EE-C6AD-806244D1C788}"/>
              </a:ext>
            </a:extLst>
          </p:cNvPr>
          <p:cNvSpPr txBox="1"/>
          <p:nvPr/>
        </p:nvSpPr>
        <p:spPr>
          <a:xfrm>
            <a:off x="785252" y="2110566"/>
            <a:ext cx="5706988" cy="41645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</a:pPr>
            <a:endParaRPr lang="en-US" sz="2400" dirty="0"/>
          </a:p>
        </p:txBody>
      </p:sp>
      <p:pic>
        <p:nvPicPr>
          <p:cNvPr id="16" name="Picture 7">
            <a:extLst>
              <a:ext uri="{FF2B5EF4-FFF2-40B4-BE49-F238E27FC236}">
                <a16:creationId xmlns:a16="http://schemas.microsoft.com/office/drawing/2014/main" id="{976F77B8-7851-1122-B3D4-C8BF1F4D99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155"/>
          <a:stretch/>
        </p:blipFill>
        <p:spPr>
          <a:xfrm>
            <a:off x="7270812" y="10"/>
            <a:ext cx="4921187" cy="6857990"/>
          </a:xfrm>
          <a:prstGeom prst="rect">
            <a:avLst/>
          </a:prstGeom>
        </p:spPr>
      </p:pic>
      <p:grpSp>
        <p:nvGrpSpPr>
          <p:cNvPr id="17" name="Group 11">
            <a:extLst>
              <a:ext uri="{FF2B5EF4-FFF2-40B4-BE49-F238E27FC236}">
                <a16:creationId xmlns:a16="http://schemas.microsoft.com/office/drawing/2014/main" id="{8CE57D37-C2D0-066B-1AE3-6F4244344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24DCA44-89CF-872A-903F-96C50780EA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3">
              <a:extLst>
                <a:ext uri="{FF2B5EF4-FFF2-40B4-BE49-F238E27FC236}">
                  <a16:creationId xmlns:a16="http://schemas.microsoft.com/office/drawing/2014/main" id="{4B0CC4F5-AC85-FFFA-7EB5-33C4FCE90A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AAA1C3E-CF2C-3320-9588-73B6F01A5E22}"/>
              </a:ext>
            </a:extLst>
          </p:cNvPr>
          <p:cNvSpPr txBox="1"/>
          <p:nvPr/>
        </p:nvSpPr>
        <p:spPr>
          <a:xfrm>
            <a:off x="783622" y="2110566"/>
            <a:ext cx="57069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sz="2400" dirty="0"/>
              <a:t>Τη δεκαετία του 1960 εμφανίστηκε το φαινόμενο των ραδιοπειρατών, οι οποίοι είχαν στην Αθήνα και σε άλλες πόλεις σταθμούς μικρής εμβέλειας και ισχύος.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D11813-A6E9-1260-DD59-FCEB20904EF1}"/>
              </a:ext>
            </a:extLst>
          </p:cNvPr>
          <p:cNvSpPr txBox="1"/>
          <p:nvPr/>
        </p:nvSpPr>
        <p:spPr>
          <a:xfrm>
            <a:off x="783622" y="4014569"/>
            <a:ext cx="558288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sz="2400" dirty="0"/>
              <a:t>Σε μια 20ετία έδρασαν 5.000-7.000 ραδιοπειρατές. Αντιμετώπιζαν συνεχείς διώξεις και βαριά πρόστιμα. </a:t>
            </a:r>
          </a:p>
          <a:p>
            <a:pPr algn="just"/>
            <a:endParaRPr lang="el-G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968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13"/>
    </mc:Choice>
    <mc:Fallback xmlns="">
      <p:transition spd="slow" advTm="151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47A72EA-2398-12EE-C6AD-806244D1C788}"/>
              </a:ext>
            </a:extLst>
          </p:cNvPr>
          <p:cNvSpPr txBox="1"/>
          <p:nvPr/>
        </p:nvSpPr>
        <p:spPr>
          <a:xfrm>
            <a:off x="785252" y="2110566"/>
            <a:ext cx="4692086" cy="24042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sz="2400" b="0" i="0" dirty="0">
                <a:effectLst/>
                <a:highlight>
                  <a:srgbClr val="FFFFFF"/>
                </a:highlight>
              </a:rPr>
              <a:t>Η </a:t>
            </a:r>
            <a:r>
              <a:rPr lang="el-GR" sz="2400" dirty="0">
                <a:highlight>
                  <a:srgbClr val="FFFFFF"/>
                </a:highlight>
              </a:rPr>
              <a:t>εμφάνιση της τηλεόρασης κατά τη δεκαετία</a:t>
            </a:r>
            <a:r>
              <a:rPr lang="en-US" sz="2400" b="0" i="0" dirty="0">
                <a:effectLst/>
                <a:highlight>
                  <a:srgbClr val="FFFFFF"/>
                </a:highlight>
              </a:rPr>
              <a:t> του 1960 και η επικράτησή της δεν επηρέασαν σημαντικά τη σχέση του </a:t>
            </a:r>
            <a:r>
              <a:rPr lang="el-GR" sz="2400" b="0" i="0" dirty="0">
                <a:effectLst/>
                <a:highlight>
                  <a:srgbClr val="FFFFFF"/>
                </a:highlight>
              </a:rPr>
              <a:t>ελληνικού </a:t>
            </a:r>
            <a:r>
              <a:rPr lang="el-GR" sz="2400" dirty="0">
                <a:highlight>
                  <a:srgbClr val="FFFFFF"/>
                </a:highlight>
              </a:rPr>
              <a:t>κοινού </a:t>
            </a:r>
            <a:r>
              <a:rPr lang="el-GR" sz="2400" b="0" i="0" dirty="0">
                <a:effectLst/>
                <a:highlight>
                  <a:srgbClr val="FFFFFF"/>
                </a:highlight>
              </a:rPr>
              <a:t>με το ραδιόφωνο. </a:t>
            </a:r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endParaRPr lang="el-GR" sz="2400" b="0" i="0" dirty="0">
              <a:effectLst/>
              <a:highlight>
                <a:srgbClr val="FFFFFF"/>
              </a:highlight>
            </a:endParaRPr>
          </a:p>
        </p:txBody>
      </p:sp>
      <p:grpSp>
        <p:nvGrpSpPr>
          <p:cNvPr id="17" name="Group 11">
            <a:extLst>
              <a:ext uri="{FF2B5EF4-FFF2-40B4-BE49-F238E27FC236}">
                <a16:creationId xmlns:a16="http://schemas.microsoft.com/office/drawing/2014/main" id="{8CE57D37-C2D0-066B-1AE3-6F4244344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24DCA44-89CF-872A-903F-96C50780EA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3">
              <a:extLst>
                <a:ext uri="{FF2B5EF4-FFF2-40B4-BE49-F238E27FC236}">
                  <a16:creationId xmlns:a16="http://schemas.microsoft.com/office/drawing/2014/main" id="{4B0CC4F5-AC85-FFFA-7EB5-33C4FCE90A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Εικόνα 10" descr="Εικόνα που περιέχει κορνίζα, τοίχος, εσωτερικός χώρος, ασπρόμαυρο&#10;&#10;Περιγραφή που δημιουργήθηκε αυτόματα">
            <a:extLst>
              <a:ext uri="{FF2B5EF4-FFF2-40B4-BE49-F238E27FC236}">
                <a16:creationId xmlns:a16="http://schemas.microsoft.com/office/drawing/2014/main" id="{E806BA48-3CB6-43CC-D644-4DFF956D5F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488" y="1010602"/>
            <a:ext cx="6096000" cy="433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08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67"/>
    </mc:Choice>
    <mc:Fallback xmlns="">
      <p:transition spd="slow" advTm="3567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7">
            <a:extLst>
              <a:ext uri="{FF2B5EF4-FFF2-40B4-BE49-F238E27FC236}">
                <a16:creationId xmlns:a16="http://schemas.microsoft.com/office/drawing/2014/main" id="{976F77B8-7851-1122-B3D4-C8BF1F4D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155"/>
          <a:stretch/>
        </p:blipFill>
        <p:spPr>
          <a:xfrm>
            <a:off x="7270812" y="10"/>
            <a:ext cx="4921187" cy="6857990"/>
          </a:xfrm>
          <a:prstGeom prst="rect">
            <a:avLst/>
          </a:prstGeom>
        </p:spPr>
      </p:pic>
      <p:grpSp>
        <p:nvGrpSpPr>
          <p:cNvPr id="17" name="Group 11">
            <a:extLst>
              <a:ext uri="{FF2B5EF4-FFF2-40B4-BE49-F238E27FC236}">
                <a16:creationId xmlns:a16="http://schemas.microsoft.com/office/drawing/2014/main" id="{8CE57D37-C2D0-066B-1AE3-6F4244344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24DCA44-89CF-872A-903F-96C50780EA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3">
              <a:extLst>
                <a:ext uri="{FF2B5EF4-FFF2-40B4-BE49-F238E27FC236}">
                  <a16:creationId xmlns:a16="http://schemas.microsoft.com/office/drawing/2014/main" id="{4B0CC4F5-AC85-FFFA-7EB5-33C4FCE90A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B959663-EA16-38C1-0694-A7635C93978F}"/>
              </a:ext>
            </a:extLst>
          </p:cNvPr>
          <p:cNvSpPr txBox="1"/>
          <p:nvPr/>
        </p:nvSpPr>
        <p:spPr>
          <a:xfrm>
            <a:off x="785252" y="2144375"/>
            <a:ext cx="585557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sz="2400" dirty="0"/>
              <a:t>Τη δεκαετία του 1980 το φαινόμενο των ραδιοπειρατών επεκτάθηκε, παρόλο που οι αρχές δεν σταμάτησαν τις διώξεις.</a:t>
            </a:r>
          </a:p>
          <a:p>
            <a:pPr algn="just"/>
            <a:endParaRPr lang="el-GR" sz="2400" dirty="0"/>
          </a:p>
          <a:p>
            <a:pPr algn="just"/>
            <a:r>
              <a:rPr lang="el-GR" sz="2400" dirty="0"/>
              <a:t>Τότε εμφανίζονται πειρατικοί σταθμοί με πιο μόνιμο πρόγραμμα. </a:t>
            </a:r>
          </a:p>
        </p:txBody>
      </p:sp>
    </p:spTree>
    <p:extLst>
      <p:ext uri="{BB962C8B-B14F-4D97-AF65-F5344CB8AC3E}">
        <p14:creationId xmlns:p14="http://schemas.microsoft.com/office/powerpoint/2010/main" val="44289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90"/>
    </mc:Choice>
    <mc:Fallback xmlns="">
      <p:transition spd="slow" advTm="729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288C6B4-AFC3-407F-A595-EFFD38D4C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CF236821-17FE-429B-8D2C-08E13A64E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C0BDBCD2-E081-43AB-9119-C55465E59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654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A6F699-4C92-37CF-6055-9AD8D2140C29}"/>
              </a:ext>
            </a:extLst>
          </p:cNvPr>
          <p:cNvSpPr txBox="1"/>
          <p:nvPr/>
        </p:nvSpPr>
        <p:spPr>
          <a:xfrm>
            <a:off x="371094" y="2718054"/>
            <a:ext cx="3438906" cy="36301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000" dirty="0"/>
              <a:t>Το</a:t>
            </a:r>
            <a:r>
              <a:rPr lang="en-US" sz="2000" dirty="0"/>
              <a:t>1987 </a:t>
            </a:r>
            <a:r>
              <a:rPr lang="el-GR" sz="2000" dirty="0"/>
              <a:t>επιτράπηκε</a:t>
            </a:r>
            <a:r>
              <a:rPr lang="en-US" sz="2000" dirty="0"/>
              <a:t> η ίδρυση δημοτικών ή ιδιωτικών, δηλαδή μη κρατικών, σταθμών.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000" dirty="0"/>
              <a:t>Τότε εμφανίστηκε</a:t>
            </a:r>
            <a:r>
              <a:rPr lang="en-US" sz="2000" dirty="0"/>
              <a:t> πληθώρα σταθμών και εκπομπών που ήταν ενημερωτικές και ψυχαγωγικές.  </a:t>
            </a: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0B3CD930-E2E7-4063-284F-B8F9311C13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184" y="1342122"/>
            <a:ext cx="6922008" cy="42743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6378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22"/>
    </mc:Choice>
    <mc:Fallback xmlns="">
      <p:transition spd="slow" advTm="109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AD94FFAC-E679-79B7-8710-AA4E513AE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409" y="762001"/>
            <a:ext cx="4156512" cy="17082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/>
              <a:t>Μια διαφορετική κατηγορία ραδιοφωνικών εκπομπών: </a:t>
            </a:r>
            <a:br>
              <a:rPr lang="en-US" sz="2800"/>
            </a:br>
            <a:r>
              <a:rPr lang="en-US" sz="2800"/>
              <a:t>οι μουσικές εκπομπές</a:t>
            </a:r>
            <a:br>
              <a:rPr lang="en-US" sz="2800"/>
            </a:br>
            <a:endParaRPr lang="en-US" sz="2800"/>
          </a:p>
        </p:txBody>
      </p:sp>
      <p:pic>
        <p:nvPicPr>
          <p:cNvPr id="13" name="Picture 12" descr="Εικόνα που περιέχει ματζέντα, μοβ, νέον, βιολέτα&#10;&#10;Περιγραφή που δημιουργήθηκε αυτόματα">
            <a:extLst>
              <a:ext uri="{FF2B5EF4-FFF2-40B4-BE49-F238E27FC236}">
                <a16:creationId xmlns:a16="http://schemas.microsoft.com/office/drawing/2014/main" id="{EC070CC7-48A7-D0F1-E079-9906804994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411" r="24033"/>
          <a:stretch/>
        </p:blipFill>
        <p:spPr>
          <a:xfrm>
            <a:off x="-1" y="-2"/>
            <a:ext cx="6096001" cy="68580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EAB058B-D441-6443-4940-64686EE04A9D}"/>
              </a:ext>
            </a:extLst>
          </p:cNvPr>
          <p:cNvSpPr txBox="1"/>
          <p:nvPr/>
        </p:nvSpPr>
        <p:spPr>
          <a:xfrm>
            <a:off x="6803409" y="2470246"/>
            <a:ext cx="4156512" cy="18524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l-GR" sz="2000" dirty="0"/>
              <a:t>Ο</a:t>
            </a:r>
            <a:r>
              <a:rPr lang="en-US" sz="2000" dirty="0"/>
              <a:t>ι μουσικές εκπομπές, αρχικά του πειρατικού ραδιοφώνου, ήταν  η μόνη πηγή ενημέρωσης για τα νέα μουσικά ρεύματα.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l-GR" sz="2000" dirty="0"/>
              <a:t>Πολλοί παραγωγοί καθιερώθηκαν</a:t>
            </a:r>
            <a:r>
              <a:rPr lang="en-US" sz="2000" dirty="0"/>
              <a:t> </a:t>
            </a:r>
            <a:r>
              <a:rPr lang="el-GR" sz="2000" dirty="0"/>
              <a:t>αρχικά ως ραδιοπειρατές</a:t>
            </a:r>
            <a:r>
              <a:rPr lang="en-US" sz="2000" dirty="0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9FCF25-91F8-5A4B-097E-D5D9748A43ED}"/>
              </a:ext>
            </a:extLst>
          </p:cNvPr>
          <p:cNvSpPr txBox="1"/>
          <p:nvPr/>
        </p:nvSpPr>
        <p:spPr>
          <a:xfrm>
            <a:off x="7544355" y="4322657"/>
            <a:ext cx="267462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l-GR" dirty="0"/>
              <a:t>Άκης Έβενης</a:t>
            </a:r>
            <a:endParaRPr lang="en-US" dirty="0"/>
          </a:p>
          <a:p>
            <a:pPr algn="ctr">
              <a:spcAft>
                <a:spcPts val="600"/>
              </a:spcAft>
            </a:pPr>
            <a:r>
              <a:rPr lang="el-GR" dirty="0"/>
              <a:t>Ηλίας Ξυνόπουλος</a:t>
            </a:r>
          </a:p>
          <a:p>
            <a:pPr algn="ctr">
              <a:spcAft>
                <a:spcPts val="600"/>
              </a:spcAft>
            </a:pPr>
            <a:r>
              <a:rPr lang="el-GR" dirty="0"/>
              <a:t>Γιάννη Πετρίδης</a:t>
            </a:r>
          </a:p>
          <a:p>
            <a:pPr algn="ctr">
              <a:spcAft>
                <a:spcPts val="600"/>
              </a:spcAft>
            </a:pPr>
            <a:r>
              <a:rPr lang="el-GR" dirty="0"/>
              <a:t>Χρήστος Δασκαλόπουλος</a:t>
            </a:r>
          </a:p>
          <a:p>
            <a:pPr algn="ctr">
              <a:spcAft>
                <a:spcPts val="600"/>
              </a:spcAft>
            </a:pPr>
            <a:r>
              <a:rPr lang="el-GR" dirty="0"/>
              <a:t>Αργύρης Ζήλιος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598515-EA65-5BE9-EC47-431840015F27}"/>
              </a:ext>
            </a:extLst>
          </p:cNvPr>
          <p:cNvSpPr txBox="1"/>
          <p:nvPr/>
        </p:nvSpPr>
        <p:spPr>
          <a:xfrm>
            <a:off x="447219" y="242123"/>
            <a:ext cx="546354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bg1"/>
                </a:solidFill>
              </a:rPr>
              <a:t>Έπαιζαν αποκλειστικά </a:t>
            </a:r>
            <a:r>
              <a:rPr lang="en-US" dirty="0">
                <a:solidFill>
                  <a:schemeClr val="bg1"/>
                </a:solidFill>
              </a:rPr>
              <a:t>Pop </a:t>
            </a:r>
            <a:r>
              <a:rPr lang="el-GR" dirty="0">
                <a:solidFill>
                  <a:schemeClr val="bg1"/>
                </a:solidFill>
              </a:rPr>
              <a:t>και </a:t>
            </a:r>
            <a:r>
              <a:rPr lang="en-US" dirty="0">
                <a:solidFill>
                  <a:schemeClr val="bg1"/>
                </a:solidFill>
              </a:rPr>
              <a:t>Rock </a:t>
            </a:r>
            <a:r>
              <a:rPr lang="el-GR" dirty="0">
                <a:solidFill>
                  <a:schemeClr val="bg1"/>
                </a:solidFill>
              </a:rPr>
              <a:t>μουσική 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bg1"/>
                </a:solidFill>
              </a:rPr>
              <a:t>Ενημέρωναν για τα νέα μουσικά ρεύματα της Αμερικής και της Ευρώπης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bg1"/>
                </a:solidFill>
              </a:rPr>
              <a:t>Έπαιζαν τα νέα </a:t>
            </a:r>
            <a:r>
              <a:rPr lang="en-US" dirty="0">
                <a:solidFill>
                  <a:schemeClr val="bg1"/>
                </a:solidFill>
              </a:rPr>
              <a:t>hits</a:t>
            </a:r>
            <a:endParaRPr lang="el-G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1929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83"/>
    </mc:Choice>
    <mc:Fallback xmlns="">
      <p:transition spd="slow" advTm="192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9C6829C-69BC-8648-7193-3D21200806E8}"/>
              </a:ext>
            </a:extLst>
          </p:cNvPr>
          <p:cNvSpPr txBox="1"/>
          <p:nvPr/>
        </p:nvSpPr>
        <p:spPr>
          <a:xfrm>
            <a:off x="586740" y="2778949"/>
            <a:ext cx="24650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2000" dirty="0"/>
              <a:t>Η αντισυμβατική, επαναστατική</a:t>
            </a:r>
            <a:r>
              <a:rPr lang="en-US" sz="2000" dirty="0"/>
              <a:t>, </a:t>
            </a:r>
            <a:r>
              <a:rPr lang="el-GR" sz="2000" dirty="0"/>
              <a:t>κυνηγημένη μουσική βρίσκει καταφύγιο στα ερτζιανά.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CA05BA-98D5-4695-9186-70872F327C69}"/>
              </a:ext>
            </a:extLst>
          </p:cNvPr>
          <p:cNvSpPr txBox="1"/>
          <p:nvPr/>
        </p:nvSpPr>
        <p:spPr>
          <a:xfrm>
            <a:off x="586740" y="4682639"/>
            <a:ext cx="24650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2000" dirty="0"/>
              <a:t>Εκεί διαδίδεται, αποκτά «</a:t>
            </a:r>
            <a:r>
              <a:rPr lang="en-US" sz="2000" dirty="0"/>
              <a:t>followers</a:t>
            </a:r>
            <a:r>
              <a:rPr lang="el-GR" sz="2000" dirty="0"/>
              <a:t>»</a:t>
            </a:r>
            <a:r>
              <a:rPr lang="en-US" sz="2000" dirty="0"/>
              <a:t>,  </a:t>
            </a:r>
            <a:r>
              <a:rPr lang="el-GR" sz="2000" dirty="0"/>
              <a:t>καθιερώνεται και γίνεται «</a:t>
            </a:r>
            <a:r>
              <a:rPr lang="en-US" sz="2000" dirty="0"/>
              <a:t>mainstream</a:t>
            </a:r>
            <a:r>
              <a:rPr lang="el-GR" sz="2000"/>
              <a:t>».</a:t>
            </a:r>
            <a:r>
              <a:rPr lang="en-US" sz="2000" dirty="0"/>
              <a:t> </a:t>
            </a:r>
            <a:endParaRPr lang="el-GR" sz="2000" dirty="0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640DF34C-B9D9-3518-0F74-AAE3A74673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610" y="72144"/>
            <a:ext cx="7600950" cy="6713711"/>
          </a:xfrm>
          <a:prstGeom prst="rect">
            <a:avLst/>
          </a:prstGeom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AFEAE852-3E80-8AB6-D5E9-5627E2718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740" y="762765"/>
            <a:ext cx="4419600" cy="1325563"/>
          </a:xfrm>
        </p:spPr>
        <p:txBody>
          <a:bodyPr>
            <a:normAutofit fontScale="90000"/>
          </a:bodyPr>
          <a:lstStyle/>
          <a:p>
            <a:r>
              <a:rPr lang="el-GR" dirty="0"/>
              <a:t>Η επίδραση του μουσικού ραδιοφώνου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CE481F-E2AF-B5E3-68C6-19F9ED81D15F}"/>
              </a:ext>
            </a:extLst>
          </p:cNvPr>
          <p:cNvSpPr txBox="1"/>
          <p:nvPr/>
        </p:nvSpPr>
        <p:spPr>
          <a:xfrm>
            <a:off x="6368417" y="1678306"/>
            <a:ext cx="382333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2000" dirty="0"/>
              <a:t>Αυτό που, αρχικά, φάνηκε να είναι το μειονέκτημα του ραδιοφώνου, η απουσία δηλαδή της εικόνας, τελικά, λειτούργησε θετικά. </a:t>
            </a:r>
            <a:endParaRPr lang="en-US" sz="2000" dirty="0"/>
          </a:p>
          <a:p>
            <a:pPr algn="just"/>
            <a:endParaRPr lang="el-GR" sz="2000" dirty="0"/>
          </a:p>
          <a:p>
            <a:pPr algn="just"/>
            <a:r>
              <a:rPr lang="el-GR" sz="2000" dirty="0"/>
              <a:t>Η ακρόαση αφήνει τη φαντασία να δημιουργήσει η ίδια τις εικόνες.  Πολλές φορές μάλιστα οι εικόνες δεν είναι απαραίτητες. Φτάνει η μουσική.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575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311"/>
    </mc:Choice>
    <mc:Fallback xmlns="">
      <p:transition spd="slow" advTm="233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BA513B0-82FF-4F41-8178-885375D1C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Εικόνα 4" descr="Εικόνα που περιέχει χάρτης, Κόσμος/Παγκόσμιο, Γη&#10;&#10;Περιγραφή που δημιουργήθηκε αυτόματα">
            <a:extLst>
              <a:ext uri="{FF2B5EF4-FFF2-40B4-BE49-F238E27FC236}">
                <a16:creationId xmlns:a16="http://schemas.microsoft.com/office/drawing/2014/main" id="{AD434274-B902-A266-8E2D-F0B9646F50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4796"/>
          <a:stretch/>
        </p:blipFill>
        <p:spPr>
          <a:xfrm>
            <a:off x="-1" y="10"/>
            <a:ext cx="12228129" cy="466692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3DB8501-F9F2-4ACD-B56A-9019CD5006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2987478"/>
            <a:ext cx="12228128" cy="1828800"/>
            <a:chOff x="-305" y="2987478"/>
            <a:chExt cx="12188952" cy="18288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D03A94A-ADF5-4334-86B1-DBA5F70ACD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2987478"/>
              <a:ext cx="12188952" cy="1099712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85A18E1-CBE3-4BBD-B1B7-CDBCA685E0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99381"/>
              <a:ext cx="12188952" cy="902694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33EDCAA-1D6C-4710-9DA1-C7FC946D8E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01488"/>
              <a:ext cx="12188952" cy="641669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 useBgFill="1">
          <p:nvSpPr>
            <p:cNvPr id="16" name="Freeform: Shape 15">
              <a:extLst>
                <a:ext uri="{FF2B5EF4-FFF2-40B4-BE49-F238E27FC236}">
                  <a16:creationId xmlns:a16="http://schemas.microsoft.com/office/drawing/2014/main" id="{3916FBF2-1CC9-460D-A42B-FB77E515EC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14750"/>
              <a:ext cx="12188952" cy="1201528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216379A-26F6-958F-5D47-0E071FCA37B8}"/>
              </a:ext>
            </a:extLst>
          </p:cNvPr>
          <p:cNvSpPr txBox="1"/>
          <p:nvPr/>
        </p:nvSpPr>
        <p:spPr>
          <a:xfrm>
            <a:off x="903837" y="4367968"/>
            <a:ext cx="10789053" cy="15099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l-GR" sz="2400" dirty="0">
                <a:solidFill>
                  <a:schemeClr val="tx2"/>
                </a:solidFill>
              </a:rPr>
              <a:t>Το ραδιόφωνο μεταπήδησε</a:t>
            </a:r>
            <a:r>
              <a:rPr lang="en-US" sz="2400" dirty="0">
                <a:solidFill>
                  <a:schemeClr val="tx2"/>
                </a:solidFill>
              </a:rPr>
              <a:t> από τα ερτζιανά στον ψηφιακό κόσμο, δηλώνοντας πως εξακολουθεί να έχει μια ιδιαίτερη θέση στην ενημέρωση και στη διασκέδαση.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405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83"/>
    </mc:Choice>
    <mc:Fallback xmlns="">
      <p:transition spd="slow" advTm="141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2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|7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5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14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4.3|1.1|1.2|1.2|1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7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7.3|4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5.5|4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764</Words>
  <Application>Microsoft Office PowerPoint</Application>
  <PresentationFormat>Ευρεία οθόνη</PresentationFormat>
  <Paragraphs>60</Paragraphs>
  <Slides>18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18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Θέμα του Office</vt:lpstr>
      <vt:lpstr>Μουσική και Ραδιόφωνο</vt:lpstr>
      <vt:lpstr>Για πολλά χρόνια το ραδιόφωνο ήταν το μόνο μέσο επικοινωνίας των ανθρώπων, το παράθυρό τους στον κόσμο.</vt:lpstr>
      <vt:lpstr>Παρουσίαση του PowerPoint</vt:lpstr>
      <vt:lpstr>Παρουσίαση του PowerPoint</vt:lpstr>
      <vt:lpstr>Rock ΄n΄ Roll και Ραδιόφωνο</vt:lpstr>
      <vt:lpstr>Παρουσίαση του PowerPoint</vt:lpstr>
      <vt:lpstr>Η κοινωνική διάσταση</vt:lpstr>
      <vt:lpstr>Παρουσίαση του PowerPoint</vt:lpstr>
      <vt:lpstr>Η μουσική του ραδιοφώνου</vt:lpstr>
      <vt:lpstr>Παρουσίαση του PowerPoint</vt:lpstr>
      <vt:lpstr>Ραδιόφωνο και Πρόσβαση στη μουσική </vt:lpstr>
      <vt:lpstr>Οι ραδιοπειρατές </vt:lpstr>
      <vt:lpstr>Παρουσίαση του PowerPoint</vt:lpstr>
      <vt:lpstr>Παρουσίαση του PowerPoint</vt:lpstr>
      <vt:lpstr>Παρουσίαση του PowerPoint</vt:lpstr>
      <vt:lpstr>Μια διαφορετική κατηγορία ραδιοφωνικών εκπομπών:  οι μουσικές εκπομπές </vt:lpstr>
      <vt:lpstr>Η επίδραση του μουσικού ραδιοφώνου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Eleni Andreadelli</dc:creator>
  <cp:lastModifiedBy>Eleni Andreadelli</cp:lastModifiedBy>
  <cp:revision>9</cp:revision>
  <dcterms:created xsi:type="dcterms:W3CDTF">2024-07-18T08:57:34Z</dcterms:created>
  <dcterms:modified xsi:type="dcterms:W3CDTF">2025-07-10T05:46:22Z</dcterms:modified>
</cp:coreProperties>
</file>