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8288000" cy="10287000"/>
  <p:notesSz cx="6858000" cy="9144000"/>
  <p:embeddedFontLst>
    <p:embeddedFont>
      <p:font typeface="Public Sans" panose="020B0604020202020204" charset="0"/>
      <p:regular r:id="rId10"/>
    </p:embeddedFont>
    <p:embeddedFont>
      <p:font typeface="Public Sans Bold" panose="020B0604020202020204" charset="0"/>
      <p:regular r:id="rId11"/>
    </p:embeddedFont>
    <p:embeddedFont>
      <p:font typeface="Retropix" panose="020B0604020202020204" charset="0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0B8D85-75AA-9791-85E7-CCD00FE6AE7B}" v="5" dt="2024-09-09T12:00:17.1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svg"/><Relationship Id="rId21" Type="http://schemas.openxmlformats.org/officeDocument/2006/relationships/image" Target="../media/image20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5" Type="http://schemas.openxmlformats.org/officeDocument/2006/relationships/image" Target="../media/image24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24" Type="http://schemas.openxmlformats.org/officeDocument/2006/relationships/image" Target="../media/image23.pn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23" Type="http://schemas.openxmlformats.org/officeDocument/2006/relationships/image" Target="../media/image22.sv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svg"/><Relationship Id="rId31" Type="http://schemas.openxmlformats.org/officeDocument/2006/relationships/image" Target="../media/image30.sv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svg"/><Relationship Id="rId30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svg"/><Relationship Id="rId21" Type="http://schemas.openxmlformats.org/officeDocument/2006/relationships/image" Target="../media/image20.svg"/><Relationship Id="rId34" Type="http://schemas.openxmlformats.org/officeDocument/2006/relationships/image" Target="../media/image35.pn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5" Type="http://schemas.openxmlformats.org/officeDocument/2006/relationships/image" Target="../media/image24.svg"/><Relationship Id="rId33" Type="http://schemas.openxmlformats.org/officeDocument/2006/relationships/image" Target="../media/image34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24" Type="http://schemas.openxmlformats.org/officeDocument/2006/relationships/image" Target="../media/image23.png"/><Relationship Id="rId32" Type="http://schemas.openxmlformats.org/officeDocument/2006/relationships/image" Target="../media/image33.png"/><Relationship Id="rId5" Type="http://schemas.openxmlformats.org/officeDocument/2006/relationships/image" Target="../media/image4.svg"/><Relationship Id="rId15" Type="http://schemas.openxmlformats.org/officeDocument/2006/relationships/image" Target="../media/image32.svg"/><Relationship Id="rId23" Type="http://schemas.openxmlformats.org/officeDocument/2006/relationships/image" Target="../media/image22.sv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svg"/><Relationship Id="rId31" Type="http://schemas.openxmlformats.org/officeDocument/2006/relationships/image" Target="../media/image30.sv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31.png"/><Relationship Id="rId22" Type="http://schemas.openxmlformats.org/officeDocument/2006/relationships/image" Target="../media/image21.png"/><Relationship Id="rId27" Type="http://schemas.openxmlformats.org/officeDocument/2006/relationships/image" Target="../media/image26.svg"/><Relationship Id="rId30" Type="http://schemas.openxmlformats.org/officeDocument/2006/relationships/image" Target="../media/image29.png"/><Relationship Id="rId35" Type="http://schemas.openxmlformats.org/officeDocument/2006/relationships/image" Target="../media/image36.svg"/><Relationship Id="rId8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svg"/><Relationship Id="rId21" Type="http://schemas.openxmlformats.org/officeDocument/2006/relationships/image" Target="../media/image20.svg"/><Relationship Id="rId34" Type="http://schemas.openxmlformats.org/officeDocument/2006/relationships/image" Target="../media/image35.pn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5" Type="http://schemas.openxmlformats.org/officeDocument/2006/relationships/image" Target="../media/image24.svg"/><Relationship Id="rId33" Type="http://schemas.openxmlformats.org/officeDocument/2006/relationships/image" Target="../media/image34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24" Type="http://schemas.openxmlformats.org/officeDocument/2006/relationships/image" Target="../media/image23.png"/><Relationship Id="rId32" Type="http://schemas.openxmlformats.org/officeDocument/2006/relationships/image" Target="../media/image33.png"/><Relationship Id="rId5" Type="http://schemas.openxmlformats.org/officeDocument/2006/relationships/image" Target="../media/image4.svg"/><Relationship Id="rId15" Type="http://schemas.openxmlformats.org/officeDocument/2006/relationships/image" Target="../media/image32.svg"/><Relationship Id="rId23" Type="http://schemas.openxmlformats.org/officeDocument/2006/relationships/image" Target="../media/image22.sv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svg"/><Relationship Id="rId31" Type="http://schemas.openxmlformats.org/officeDocument/2006/relationships/image" Target="../media/image30.sv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31.png"/><Relationship Id="rId22" Type="http://schemas.openxmlformats.org/officeDocument/2006/relationships/image" Target="../media/image21.png"/><Relationship Id="rId27" Type="http://schemas.openxmlformats.org/officeDocument/2006/relationships/image" Target="../media/image26.svg"/><Relationship Id="rId30" Type="http://schemas.openxmlformats.org/officeDocument/2006/relationships/image" Target="../media/image29.png"/><Relationship Id="rId35" Type="http://schemas.openxmlformats.org/officeDocument/2006/relationships/image" Target="../media/image36.svg"/><Relationship Id="rId8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svg"/><Relationship Id="rId21" Type="http://schemas.openxmlformats.org/officeDocument/2006/relationships/image" Target="../media/image20.svg"/><Relationship Id="rId34" Type="http://schemas.openxmlformats.org/officeDocument/2006/relationships/image" Target="../media/image35.pn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5" Type="http://schemas.openxmlformats.org/officeDocument/2006/relationships/image" Target="../media/image24.svg"/><Relationship Id="rId33" Type="http://schemas.openxmlformats.org/officeDocument/2006/relationships/image" Target="../media/image34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24" Type="http://schemas.openxmlformats.org/officeDocument/2006/relationships/image" Target="../media/image23.png"/><Relationship Id="rId32" Type="http://schemas.openxmlformats.org/officeDocument/2006/relationships/image" Target="../media/image33.png"/><Relationship Id="rId5" Type="http://schemas.openxmlformats.org/officeDocument/2006/relationships/image" Target="../media/image4.svg"/><Relationship Id="rId15" Type="http://schemas.openxmlformats.org/officeDocument/2006/relationships/image" Target="../media/image32.svg"/><Relationship Id="rId23" Type="http://schemas.openxmlformats.org/officeDocument/2006/relationships/image" Target="../media/image22.sv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svg"/><Relationship Id="rId31" Type="http://schemas.openxmlformats.org/officeDocument/2006/relationships/image" Target="../media/image30.sv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31.png"/><Relationship Id="rId22" Type="http://schemas.openxmlformats.org/officeDocument/2006/relationships/image" Target="../media/image21.png"/><Relationship Id="rId27" Type="http://schemas.openxmlformats.org/officeDocument/2006/relationships/image" Target="../media/image26.svg"/><Relationship Id="rId30" Type="http://schemas.openxmlformats.org/officeDocument/2006/relationships/image" Target="../media/image29.png"/><Relationship Id="rId35" Type="http://schemas.openxmlformats.org/officeDocument/2006/relationships/image" Target="../media/image36.svg"/><Relationship Id="rId8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svg"/><Relationship Id="rId21" Type="http://schemas.openxmlformats.org/officeDocument/2006/relationships/image" Target="../media/image20.svg"/><Relationship Id="rId34" Type="http://schemas.openxmlformats.org/officeDocument/2006/relationships/image" Target="../media/image35.pn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5" Type="http://schemas.openxmlformats.org/officeDocument/2006/relationships/image" Target="../media/image24.svg"/><Relationship Id="rId33" Type="http://schemas.openxmlformats.org/officeDocument/2006/relationships/image" Target="../media/image34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24" Type="http://schemas.openxmlformats.org/officeDocument/2006/relationships/image" Target="../media/image23.png"/><Relationship Id="rId32" Type="http://schemas.openxmlformats.org/officeDocument/2006/relationships/image" Target="../media/image33.png"/><Relationship Id="rId5" Type="http://schemas.openxmlformats.org/officeDocument/2006/relationships/image" Target="../media/image4.svg"/><Relationship Id="rId15" Type="http://schemas.openxmlformats.org/officeDocument/2006/relationships/image" Target="../media/image32.svg"/><Relationship Id="rId23" Type="http://schemas.openxmlformats.org/officeDocument/2006/relationships/image" Target="../media/image22.sv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svg"/><Relationship Id="rId31" Type="http://schemas.openxmlformats.org/officeDocument/2006/relationships/image" Target="../media/image30.sv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31.png"/><Relationship Id="rId22" Type="http://schemas.openxmlformats.org/officeDocument/2006/relationships/image" Target="../media/image21.png"/><Relationship Id="rId27" Type="http://schemas.openxmlformats.org/officeDocument/2006/relationships/image" Target="../media/image26.svg"/><Relationship Id="rId30" Type="http://schemas.openxmlformats.org/officeDocument/2006/relationships/image" Target="../media/image29.png"/><Relationship Id="rId35" Type="http://schemas.openxmlformats.org/officeDocument/2006/relationships/image" Target="../media/image36.svg"/><Relationship Id="rId8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svg"/><Relationship Id="rId21" Type="http://schemas.openxmlformats.org/officeDocument/2006/relationships/image" Target="../media/image20.svg"/><Relationship Id="rId34" Type="http://schemas.openxmlformats.org/officeDocument/2006/relationships/image" Target="../media/image35.pn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5" Type="http://schemas.openxmlformats.org/officeDocument/2006/relationships/image" Target="../media/image24.svg"/><Relationship Id="rId33" Type="http://schemas.openxmlformats.org/officeDocument/2006/relationships/image" Target="../media/image34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24" Type="http://schemas.openxmlformats.org/officeDocument/2006/relationships/image" Target="../media/image23.png"/><Relationship Id="rId32" Type="http://schemas.openxmlformats.org/officeDocument/2006/relationships/image" Target="../media/image33.png"/><Relationship Id="rId5" Type="http://schemas.openxmlformats.org/officeDocument/2006/relationships/image" Target="../media/image4.svg"/><Relationship Id="rId15" Type="http://schemas.openxmlformats.org/officeDocument/2006/relationships/image" Target="../media/image32.svg"/><Relationship Id="rId23" Type="http://schemas.openxmlformats.org/officeDocument/2006/relationships/image" Target="../media/image22.sv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svg"/><Relationship Id="rId31" Type="http://schemas.openxmlformats.org/officeDocument/2006/relationships/image" Target="../media/image30.sv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31.png"/><Relationship Id="rId22" Type="http://schemas.openxmlformats.org/officeDocument/2006/relationships/image" Target="../media/image21.png"/><Relationship Id="rId27" Type="http://schemas.openxmlformats.org/officeDocument/2006/relationships/image" Target="../media/image26.svg"/><Relationship Id="rId30" Type="http://schemas.openxmlformats.org/officeDocument/2006/relationships/image" Target="../media/image29.png"/><Relationship Id="rId35" Type="http://schemas.openxmlformats.org/officeDocument/2006/relationships/image" Target="../media/image36.svg"/><Relationship Id="rId8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svg"/><Relationship Id="rId21" Type="http://schemas.openxmlformats.org/officeDocument/2006/relationships/image" Target="../media/image20.svg"/><Relationship Id="rId34" Type="http://schemas.openxmlformats.org/officeDocument/2006/relationships/image" Target="../media/image35.pn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5" Type="http://schemas.openxmlformats.org/officeDocument/2006/relationships/image" Target="../media/image24.svg"/><Relationship Id="rId33" Type="http://schemas.openxmlformats.org/officeDocument/2006/relationships/image" Target="../media/image34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24" Type="http://schemas.openxmlformats.org/officeDocument/2006/relationships/image" Target="../media/image23.png"/><Relationship Id="rId32" Type="http://schemas.openxmlformats.org/officeDocument/2006/relationships/image" Target="../media/image33.png"/><Relationship Id="rId5" Type="http://schemas.openxmlformats.org/officeDocument/2006/relationships/image" Target="../media/image4.svg"/><Relationship Id="rId15" Type="http://schemas.openxmlformats.org/officeDocument/2006/relationships/image" Target="../media/image32.svg"/><Relationship Id="rId23" Type="http://schemas.openxmlformats.org/officeDocument/2006/relationships/image" Target="../media/image22.sv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svg"/><Relationship Id="rId31" Type="http://schemas.openxmlformats.org/officeDocument/2006/relationships/image" Target="../media/image30.sv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31.png"/><Relationship Id="rId22" Type="http://schemas.openxmlformats.org/officeDocument/2006/relationships/image" Target="../media/image21.png"/><Relationship Id="rId27" Type="http://schemas.openxmlformats.org/officeDocument/2006/relationships/image" Target="../media/image26.svg"/><Relationship Id="rId30" Type="http://schemas.openxmlformats.org/officeDocument/2006/relationships/image" Target="../media/image29.png"/><Relationship Id="rId35" Type="http://schemas.openxmlformats.org/officeDocument/2006/relationships/image" Target="../media/image36.svg"/><Relationship Id="rId8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svg"/><Relationship Id="rId21" Type="http://schemas.openxmlformats.org/officeDocument/2006/relationships/image" Target="../media/image20.svg"/><Relationship Id="rId34" Type="http://schemas.openxmlformats.org/officeDocument/2006/relationships/image" Target="../media/image35.pn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5" Type="http://schemas.openxmlformats.org/officeDocument/2006/relationships/image" Target="../media/image24.svg"/><Relationship Id="rId33" Type="http://schemas.openxmlformats.org/officeDocument/2006/relationships/image" Target="../media/image34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24" Type="http://schemas.openxmlformats.org/officeDocument/2006/relationships/image" Target="../media/image23.png"/><Relationship Id="rId32" Type="http://schemas.openxmlformats.org/officeDocument/2006/relationships/image" Target="../media/image33.png"/><Relationship Id="rId5" Type="http://schemas.openxmlformats.org/officeDocument/2006/relationships/image" Target="../media/image4.svg"/><Relationship Id="rId15" Type="http://schemas.openxmlformats.org/officeDocument/2006/relationships/image" Target="../media/image32.svg"/><Relationship Id="rId23" Type="http://schemas.openxmlformats.org/officeDocument/2006/relationships/image" Target="../media/image22.sv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svg"/><Relationship Id="rId31" Type="http://schemas.openxmlformats.org/officeDocument/2006/relationships/image" Target="../media/image30.sv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31.png"/><Relationship Id="rId22" Type="http://schemas.openxmlformats.org/officeDocument/2006/relationships/image" Target="../media/image21.png"/><Relationship Id="rId27" Type="http://schemas.openxmlformats.org/officeDocument/2006/relationships/image" Target="../media/image26.svg"/><Relationship Id="rId30" Type="http://schemas.openxmlformats.org/officeDocument/2006/relationships/image" Target="../media/image29.png"/><Relationship Id="rId35" Type="http://schemas.openxmlformats.org/officeDocument/2006/relationships/image" Target="../media/image36.svg"/><Relationship Id="rId8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7A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33368" y="3626446"/>
            <a:ext cx="782400" cy="1057297"/>
          </a:xfrm>
          <a:custGeom>
            <a:avLst/>
            <a:gdLst/>
            <a:ahLst/>
            <a:cxnLst/>
            <a:rect l="l" t="t" r="r" b="b"/>
            <a:pathLst>
              <a:path w="782400" h="1057297">
                <a:moveTo>
                  <a:pt x="0" y="0"/>
                </a:moveTo>
                <a:lnTo>
                  <a:pt x="782400" y="0"/>
                </a:lnTo>
                <a:lnTo>
                  <a:pt x="782400" y="1057296"/>
                </a:lnTo>
                <a:lnTo>
                  <a:pt x="0" y="10572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11249" y="2300667"/>
            <a:ext cx="1026639" cy="785846"/>
          </a:xfrm>
          <a:custGeom>
            <a:avLst/>
            <a:gdLst/>
            <a:ahLst/>
            <a:cxnLst/>
            <a:rect l="l" t="t" r="r" b="b"/>
            <a:pathLst>
              <a:path w="1026639" h="785846">
                <a:moveTo>
                  <a:pt x="0" y="0"/>
                </a:moveTo>
                <a:lnTo>
                  <a:pt x="1026639" y="0"/>
                </a:lnTo>
                <a:lnTo>
                  <a:pt x="1026639" y="785845"/>
                </a:lnTo>
                <a:lnTo>
                  <a:pt x="0" y="7858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543623" y="538933"/>
            <a:ext cx="961890" cy="1221800"/>
          </a:xfrm>
          <a:custGeom>
            <a:avLst/>
            <a:gdLst/>
            <a:ahLst/>
            <a:cxnLst/>
            <a:rect l="l" t="t" r="r" b="b"/>
            <a:pathLst>
              <a:path w="961890" h="1221800">
                <a:moveTo>
                  <a:pt x="0" y="0"/>
                </a:moveTo>
                <a:lnTo>
                  <a:pt x="961890" y="0"/>
                </a:lnTo>
                <a:lnTo>
                  <a:pt x="961890" y="1221801"/>
                </a:lnTo>
                <a:lnTo>
                  <a:pt x="0" y="122180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59442" y="5223676"/>
            <a:ext cx="930253" cy="980151"/>
          </a:xfrm>
          <a:custGeom>
            <a:avLst/>
            <a:gdLst/>
            <a:ahLst/>
            <a:cxnLst/>
            <a:rect l="l" t="t" r="r" b="b"/>
            <a:pathLst>
              <a:path w="930253" h="980151">
                <a:moveTo>
                  <a:pt x="0" y="0"/>
                </a:moveTo>
                <a:lnTo>
                  <a:pt x="930253" y="0"/>
                </a:lnTo>
                <a:lnTo>
                  <a:pt x="930253" y="980151"/>
                </a:lnTo>
                <a:lnTo>
                  <a:pt x="0" y="98015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802844" y="538933"/>
            <a:ext cx="779562" cy="779562"/>
          </a:xfrm>
          <a:custGeom>
            <a:avLst/>
            <a:gdLst/>
            <a:ahLst/>
            <a:cxnLst/>
            <a:rect l="l" t="t" r="r" b="b"/>
            <a:pathLst>
              <a:path w="779562" h="779562">
                <a:moveTo>
                  <a:pt x="0" y="0"/>
                </a:moveTo>
                <a:lnTo>
                  <a:pt x="779562" y="0"/>
                </a:lnTo>
                <a:lnTo>
                  <a:pt x="779562" y="779562"/>
                </a:lnTo>
                <a:lnTo>
                  <a:pt x="0" y="77956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788145" y="1764975"/>
            <a:ext cx="779562" cy="779562"/>
          </a:xfrm>
          <a:custGeom>
            <a:avLst/>
            <a:gdLst/>
            <a:ahLst/>
            <a:cxnLst/>
            <a:rect l="l" t="t" r="r" b="b"/>
            <a:pathLst>
              <a:path w="779562" h="779562">
                <a:moveTo>
                  <a:pt x="0" y="0"/>
                </a:moveTo>
                <a:lnTo>
                  <a:pt x="779562" y="0"/>
                </a:lnTo>
                <a:lnTo>
                  <a:pt x="779562" y="779562"/>
                </a:lnTo>
                <a:lnTo>
                  <a:pt x="0" y="77956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2988981" y="2338394"/>
            <a:ext cx="12669064" cy="37621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41"/>
              </a:lnSpc>
            </a:pPr>
            <a:r>
              <a:rPr lang="en-US" sz="9741">
                <a:solidFill>
                  <a:srgbClr val="FFFFFF"/>
                </a:solidFill>
                <a:latin typeface="Public Sans"/>
                <a:ea typeface="Public Sans"/>
                <a:cs typeface="Public Sans"/>
                <a:sym typeface="Public Sans"/>
              </a:rPr>
              <a:t>Αντιμετώπιση Προβλημάτων στα Windows</a:t>
            </a:r>
          </a:p>
        </p:txBody>
      </p:sp>
      <p:sp>
        <p:nvSpPr>
          <p:cNvPr id="9" name="Freeform 9"/>
          <p:cNvSpPr/>
          <p:nvPr/>
        </p:nvSpPr>
        <p:spPr>
          <a:xfrm>
            <a:off x="15189889" y="7685680"/>
            <a:ext cx="484735" cy="825401"/>
          </a:xfrm>
          <a:custGeom>
            <a:avLst/>
            <a:gdLst/>
            <a:ahLst/>
            <a:cxnLst/>
            <a:rect l="l" t="t" r="r" b="b"/>
            <a:pathLst>
              <a:path w="484735" h="825401">
                <a:moveTo>
                  <a:pt x="0" y="0"/>
                </a:moveTo>
                <a:lnTo>
                  <a:pt x="484735" y="0"/>
                </a:lnTo>
                <a:lnTo>
                  <a:pt x="484735" y="825401"/>
                </a:lnTo>
                <a:lnTo>
                  <a:pt x="0" y="825401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0" y="9052698"/>
            <a:ext cx="18288000" cy="1234302"/>
            <a:chOff x="0" y="0"/>
            <a:chExt cx="24384000" cy="1645736"/>
          </a:xfrm>
        </p:grpSpPr>
        <p:grpSp>
          <p:nvGrpSpPr>
            <p:cNvPr id="11" name="Group 11"/>
            <p:cNvGrpSpPr/>
            <p:nvPr/>
          </p:nvGrpSpPr>
          <p:grpSpPr>
            <a:xfrm>
              <a:off x="0" y="0"/>
              <a:ext cx="24384000" cy="1645736"/>
              <a:chOff x="0" y="0"/>
              <a:chExt cx="4816593" cy="325084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4816592" cy="325084"/>
              </a:xfrm>
              <a:custGeom>
                <a:avLst/>
                <a:gdLst/>
                <a:ahLst/>
                <a:cxnLst/>
                <a:rect l="l" t="t" r="r" b="b"/>
                <a:pathLst>
                  <a:path w="4816592" h="325084">
                    <a:moveTo>
                      <a:pt x="0" y="0"/>
                    </a:moveTo>
                    <a:lnTo>
                      <a:pt x="4816592" y="0"/>
                    </a:lnTo>
                    <a:lnTo>
                      <a:pt x="4816592" y="325084"/>
                    </a:lnTo>
                    <a:lnTo>
                      <a:pt x="0" y="325084"/>
                    </a:lnTo>
                    <a:close/>
                  </a:path>
                </a:pathLst>
              </a:custGeom>
              <a:solidFill>
                <a:srgbClr val="CCCCCC"/>
              </a:solidFill>
              <a:ln w="95250" cap="sq">
                <a:solidFill>
                  <a:srgbClr val="CCCCCC"/>
                </a:solidFill>
                <a:prstDash val="solid"/>
                <a:miter/>
              </a:ln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0" y="-38100"/>
                <a:ext cx="4816593" cy="363184"/>
              </a:xfrm>
              <a:prstGeom prst="rect">
                <a:avLst/>
              </a:prstGeom>
            </p:spPr>
            <p:txBody>
              <a:bodyPr lIns="254000" tIns="254000" rIns="254000" bIns="254000" rtlCol="0" anchor="ctr"/>
              <a:lstStyle/>
              <a:p>
                <a:pPr algn="l">
                  <a:lnSpc>
                    <a:spcPts val="2100"/>
                  </a:lnSpc>
                </a:pPr>
                <a:endParaRPr/>
              </a:p>
            </p:txBody>
          </p:sp>
        </p:grpSp>
        <p:sp>
          <p:nvSpPr>
            <p:cNvPr id="14" name="Freeform 14"/>
            <p:cNvSpPr/>
            <p:nvPr/>
          </p:nvSpPr>
          <p:spPr>
            <a:xfrm>
              <a:off x="316552" y="286517"/>
              <a:ext cx="1072702" cy="1072702"/>
            </a:xfrm>
            <a:custGeom>
              <a:avLst/>
              <a:gdLst/>
              <a:ahLst/>
              <a:cxnLst/>
              <a:rect l="l" t="t" r="r" b="b"/>
              <a:pathLst>
                <a:path w="1072702" h="1072702">
                  <a:moveTo>
                    <a:pt x="0" y="0"/>
                  </a:moveTo>
                  <a:lnTo>
                    <a:pt x="1072702" y="0"/>
                  </a:lnTo>
                  <a:lnTo>
                    <a:pt x="1072702" y="1072702"/>
                  </a:lnTo>
                  <a:lnTo>
                    <a:pt x="0" y="10727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5" name="Freeform 15"/>
            <p:cNvSpPr/>
            <p:nvPr/>
          </p:nvSpPr>
          <p:spPr>
            <a:xfrm>
              <a:off x="474997" y="436533"/>
              <a:ext cx="755811" cy="772669"/>
            </a:xfrm>
            <a:custGeom>
              <a:avLst/>
              <a:gdLst/>
              <a:ahLst/>
              <a:cxnLst/>
              <a:rect l="l" t="t" r="r" b="b"/>
              <a:pathLst>
                <a:path w="755811" h="772669">
                  <a:moveTo>
                    <a:pt x="0" y="0"/>
                  </a:moveTo>
                  <a:lnTo>
                    <a:pt x="755812" y="0"/>
                  </a:lnTo>
                  <a:lnTo>
                    <a:pt x="755812" y="772670"/>
                  </a:lnTo>
                  <a:lnTo>
                    <a:pt x="0" y="7726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6" name="Freeform 16"/>
            <p:cNvSpPr/>
            <p:nvPr/>
          </p:nvSpPr>
          <p:spPr>
            <a:xfrm>
              <a:off x="1897443" y="318086"/>
              <a:ext cx="1076085" cy="1009564"/>
            </a:xfrm>
            <a:custGeom>
              <a:avLst/>
              <a:gdLst/>
              <a:ahLst/>
              <a:cxnLst/>
              <a:rect l="l" t="t" r="r" b="b"/>
              <a:pathLst>
                <a:path w="1076085" h="1009564">
                  <a:moveTo>
                    <a:pt x="0" y="0"/>
                  </a:moveTo>
                  <a:lnTo>
                    <a:pt x="1076085" y="0"/>
                  </a:lnTo>
                  <a:lnTo>
                    <a:pt x="1076085" y="1009564"/>
                  </a:lnTo>
                  <a:lnTo>
                    <a:pt x="0" y="10095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7" name="Freeform 17"/>
            <p:cNvSpPr/>
            <p:nvPr/>
          </p:nvSpPr>
          <p:spPr>
            <a:xfrm>
              <a:off x="3194335" y="366127"/>
              <a:ext cx="883585" cy="913481"/>
            </a:xfrm>
            <a:custGeom>
              <a:avLst/>
              <a:gdLst/>
              <a:ahLst/>
              <a:cxnLst/>
              <a:rect l="l" t="t" r="r" b="b"/>
              <a:pathLst>
                <a:path w="883585" h="913481">
                  <a:moveTo>
                    <a:pt x="0" y="0"/>
                  </a:moveTo>
                  <a:lnTo>
                    <a:pt x="883585" y="0"/>
                  </a:lnTo>
                  <a:lnTo>
                    <a:pt x="883585" y="913481"/>
                  </a:lnTo>
                  <a:lnTo>
                    <a:pt x="0" y="913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8" name="Freeform 18"/>
            <p:cNvSpPr/>
            <p:nvPr/>
          </p:nvSpPr>
          <p:spPr>
            <a:xfrm>
              <a:off x="5416372" y="377368"/>
              <a:ext cx="890999" cy="890999"/>
            </a:xfrm>
            <a:custGeom>
              <a:avLst/>
              <a:gdLst/>
              <a:ahLst/>
              <a:cxnLst/>
              <a:rect l="l" t="t" r="r" b="b"/>
              <a:pathLst>
                <a:path w="890999" h="890999">
                  <a:moveTo>
                    <a:pt x="0" y="0"/>
                  </a:moveTo>
                  <a:lnTo>
                    <a:pt x="890999" y="0"/>
                  </a:lnTo>
                  <a:lnTo>
                    <a:pt x="890999" y="890999"/>
                  </a:lnTo>
                  <a:lnTo>
                    <a:pt x="0" y="8909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9" name="Freeform 19"/>
            <p:cNvSpPr/>
            <p:nvPr/>
          </p:nvSpPr>
          <p:spPr>
            <a:xfrm>
              <a:off x="4298727" y="342107"/>
              <a:ext cx="896838" cy="961522"/>
            </a:xfrm>
            <a:custGeom>
              <a:avLst/>
              <a:gdLst/>
              <a:ahLst/>
              <a:cxnLst/>
              <a:rect l="l" t="t" r="r" b="b"/>
              <a:pathLst>
                <a:path w="896838" h="961522">
                  <a:moveTo>
                    <a:pt x="0" y="0"/>
                  </a:moveTo>
                  <a:lnTo>
                    <a:pt x="896838" y="0"/>
                  </a:lnTo>
                  <a:lnTo>
                    <a:pt x="896838" y="961522"/>
                  </a:lnTo>
                  <a:lnTo>
                    <a:pt x="0" y="96152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Freeform 20"/>
            <p:cNvSpPr/>
            <p:nvPr/>
          </p:nvSpPr>
          <p:spPr>
            <a:xfrm>
              <a:off x="6502778" y="318086"/>
              <a:ext cx="1207087" cy="1009564"/>
            </a:xfrm>
            <a:custGeom>
              <a:avLst/>
              <a:gdLst/>
              <a:ahLst/>
              <a:cxnLst/>
              <a:rect l="l" t="t" r="r" b="b"/>
              <a:pathLst>
                <a:path w="1207087" h="1009564">
                  <a:moveTo>
                    <a:pt x="0" y="0"/>
                  </a:moveTo>
                  <a:lnTo>
                    <a:pt x="1207088" y="0"/>
                  </a:lnTo>
                  <a:lnTo>
                    <a:pt x="1207088" y="1009564"/>
                  </a:lnTo>
                  <a:lnTo>
                    <a:pt x="0" y="10095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8">
                <a:extLs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TextBox 21"/>
            <p:cNvSpPr txBox="1"/>
            <p:nvPr/>
          </p:nvSpPr>
          <p:spPr>
            <a:xfrm>
              <a:off x="22163171" y="429379"/>
              <a:ext cx="1562297" cy="7143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840"/>
                </a:lnSpc>
              </a:pPr>
              <a:r>
                <a:rPr lang="en-US" sz="3200">
                  <a:solidFill>
                    <a:srgbClr val="000000"/>
                  </a:solidFill>
                  <a:latin typeface="Retropix"/>
                  <a:ea typeface="Retropix"/>
                  <a:cs typeface="Retropix"/>
                  <a:sym typeface="Retropix"/>
                </a:rPr>
                <a:t>11:11PM</a:t>
              </a:r>
            </a:p>
          </p:txBody>
        </p:sp>
      </p:grpSp>
      <p:sp>
        <p:nvSpPr>
          <p:cNvPr id="22" name="Freeform 22"/>
          <p:cNvSpPr/>
          <p:nvPr/>
        </p:nvSpPr>
        <p:spPr>
          <a:xfrm>
            <a:off x="16773447" y="2991016"/>
            <a:ext cx="808959" cy="782484"/>
          </a:xfrm>
          <a:custGeom>
            <a:avLst/>
            <a:gdLst/>
            <a:ahLst/>
            <a:cxnLst/>
            <a:rect l="l" t="t" r="r" b="b"/>
            <a:pathLst>
              <a:path w="808959" h="782484">
                <a:moveTo>
                  <a:pt x="0" y="0"/>
                </a:moveTo>
                <a:lnTo>
                  <a:pt x="808959" y="0"/>
                </a:lnTo>
                <a:lnTo>
                  <a:pt x="808959" y="782484"/>
                </a:lnTo>
                <a:lnTo>
                  <a:pt x="0" y="782484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23" name="TextBox 23"/>
          <p:cNvSpPr txBox="1"/>
          <p:nvPr/>
        </p:nvSpPr>
        <p:spPr>
          <a:xfrm>
            <a:off x="3214769" y="7076853"/>
            <a:ext cx="12217488" cy="798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  <a:spcBef>
                <a:spcPct val="0"/>
              </a:spcBef>
            </a:pPr>
            <a:r>
              <a:rPr lang="en-US" sz="2299">
                <a:solidFill>
                  <a:srgbClr val="FFFFFF"/>
                </a:solidFill>
                <a:latin typeface="Public Sans"/>
                <a:ea typeface="Public Sans"/>
                <a:cs typeface="Public Sans"/>
                <a:sym typeface="Public Sans"/>
              </a:rPr>
              <a:t>Σε αυτή τη παρουσίαση θα δείτε τα βήματα αντιμετώπισης προβλημάτων στα Windows. </a:t>
            </a:r>
          </a:p>
          <a:p>
            <a:pPr algn="ctr">
              <a:lnSpc>
                <a:spcPts val="3219"/>
              </a:lnSpc>
              <a:spcBef>
                <a:spcPct val="0"/>
              </a:spcBef>
            </a:pPr>
            <a:r>
              <a:rPr lang="en-US" sz="2299">
                <a:solidFill>
                  <a:srgbClr val="FFFFFF"/>
                </a:solidFill>
                <a:latin typeface="Public Sans"/>
                <a:ea typeface="Public Sans"/>
                <a:cs typeface="Public Sans"/>
                <a:sym typeface="Public Sans"/>
              </a:rPr>
              <a:t>Δοκιμάστε τα βήματα με τη σειρά, μέχρι να επιλυθεί το πρόβλημα σας.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7A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33368" y="3626446"/>
            <a:ext cx="782400" cy="1057297"/>
          </a:xfrm>
          <a:custGeom>
            <a:avLst/>
            <a:gdLst/>
            <a:ahLst/>
            <a:cxnLst/>
            <a:rect l="l" t="t" r="r" b="b"/>
            <a:pathLst>
              <a:path w="782400" h="1057297">
                <a:moveTo>
                  <a:pt x="0" y="0"/>
                </a:moveTo>
                <a:lnTo>
                  <a:pt x="782400" y="0"/>
                </a:lnTo>
                <a:lnTo>
                  <a:pt x="782400" y="1057296"/>
                </a:lnTo>
                <a:lnTo>
                  <a:pt x="0" y="10572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11249" y="2300667"/>
            <a:ext cx="1026639" cy="785846"/>
          </a:xfrm>
          <a:custGeom>
            <a:avLst/>
            <a:gdLst/>
            <a:ahLst/>
            <a:cxnLst/>
            <a:rect l="l" t="t" r="r" b="b"/>
            <a:pathLst>
              <a:path w="1026639" h="785846">
                <a:moveTo>
                  <a:pt x="0" y="0"/>
                </a:moveTo>
                <a:lnTo>
                  <a:pt x="1026639" y="0"/>
                </a:lnTo>
                <a:lnTo>
                  <a:pt x="1026639" y="785845"/>
                </a:lnTo>
                <a:lnTo>
                  <a:pt x="0" y="7858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543623" y="538933"/>
            <a:ext cx="961890" cy="1221800"/>
          </a:xfrm>
          <a:custGeom>
            <a:avLst/>
            <a:gdLst/>
            <a:ahLst/>
            <a:cxnLst/>
            <a:rect l="l" t="t" r="r" b="b"/>
            <a:pathLst>
              <a:path w="961890" h="1221800">
                <a:moveTo>
                  <a:pt x="0" y="0"/>
                </a:moveTo>
                <a:lnTo>
                  <a:pt x="961890" y="0"/>
                </a:lnTo>
                <a:lnTo>
                  <a:pt x="961890" y="1221801"/>
                </a:lnTo>
                <a:lnTo>
                  <a:pt x="0" y="122180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59442" y="5223676"/>
            <a:ext cx="930253" cy="980151"/>
          </a:xfrm>
          <a:custGeom>
            <a:avLst/>
            <a:gdLst/>
            <a:ahLst/>
            <a:cxnLst/>
            <a:rect l="l" t="t" r="r" b="b"/>
            <a:pathLst>
              <a:path w="930253" h="980151">
                <a:moveTo>
                  <a:pt x="0" y="0"/>
                </a:moveTo>
                <a:lnTo>
                  <a:pt x="930253" y="0"/>
                </a:lnTo>
                <a:lnTo>
                  <a:pt x="930253" y="980151"/>
                </a:lnTo>
                <a:lnTo>
                  <a:pt x="0" y="98015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802844" y="538933"/>
            <a:ext cx="779562" cy="779562"/>
          </a:xfrm>
          <a:custGeom>
            <a:avLst/>
            <a:gdLst/>
            <a:ahLst/>
            <a:cxnLst/>
            <a:rect l="l" t="t" r="r" b="b"/>
            <a:pathLst>
              <a:path w="779562" h="779562">
                <a:moveTo>
                  <a:pt x="0" y="0"/>
                </a:moveTo>
                <a:lnTo>
                  <a:pt x="779562" y="0"/>
                </a:lnTo>
                <a:lnTo>
                  <a:pt x="779562" y="779562"/>
                </a:lnTo>
                <a:lnTo>
                  <a:pt x="0" y="77956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788145" y="1764975"/>
            <a:ext cx="779562" cy="779562"/>
          </a:xfrm>
          <a:custGeom>
            <a:avLst/>
            <a:gdLst/>
            <a:ahLst/>
            <a:cxnLst/>
            <a:rect l="l" t="t" r="r" b="b"/>
            <a:pathLst>
              <a:path w="779562" h="779562">
                <a:moveTo>
                  <a:pt x="0" y="0"/>
                </a:moveTo>
                <a:lnTo>
                  <a:pt x="779562" y="0"/>
                </a:lnTo>
                <a:lnTo>
                  <a:pt x="779562" y="779562"/>
                </a:lnTo>
                <a:lnTo>
                  <a:pt x="0" y="77956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6397846" y="389856"/>
            <a:ext cx="5492308" cy="1277688"/>
            <a:chOff x="0" y="0"/>
            <a:chExt cx="7323078" cy="1703584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7323078" cy="1703584"/>
              <a:chOff x="0" y="0"/>
              <a:chExt cx="2180608" cy="50728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2180608" cy="507280"/>
              </a:xfrm>
              <a:custGeom>
                <a:avLst/>
                <a:gdLst/>
                <a:ahLst/>
                <a:cxnLst/>
                <a:rect l="l" t="t" r="r" b="b"/>
                <a:pathLst>
                  <a:path w="2180608" h="507280">
                    <a:moveTo>
                      <a:pt x="1977408" y="0"/>
                    </a:moveTo>
                    <a:cubicBezTo>
                      <a:pt x="2089632" y="0"/>
                      <a:pt x="2180608" y="113558"/>
                      <a:pt x="2180608" y="253640"/>
                    </a:cubicBezTo>
                    <a:cubicBezTo>
                      <a:pt x="2180608" y="393721"/>
                      <a:pt x="2089632" y="507280"/>
                      <a:pt x="1977408" y="507280"/>
                    </a:cubicBezTo>
                    <a:lnTo>
                      <a:pt x="203200" y="507280"/>
                    </a:lnTo>
                    <a:cubicBezTo>
                      <a:pt x="90976" y="507280"/>
                      <a:pt x="0" y="393721"/>
                      <a:pt x="0" y="253640"/>
                    </a:cubicBezTo>
                    <a:cubicBezTo>
                      <a:pt x="0" y="113558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CCCCCC"/>
              </a:solidFill>
              <a:ln w="28575" cap="sq">
                <a:solidFill>
                  <a:srgbClr val="000000"/>
                </a:solidFill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38100"/>
                <a:ext cx="2180608" cy="54538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605"/>
                  </a:lnSpc>
                </a:pPr>
                <a:endParaRPr/>
              </a:p>
            </p:txBody>
          </p:sp>
        </p:grpSp>
        <p:sp>
          <p:nvSpPr>
            <p:cNvPr id="12" name="TextBox 12"/>
            <p:cNvSpPr txBox="1"/>
            <p:nvPr/>
          </p:nvSpPr>
          <p:spPr>
            <a:xfrm>
              <a:off x="1696812" y="296167"/>
              <a:ext cx="4945445" cy="11017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269"/>
                </a:lnSpc>
              </a:pPr>
              <a:r>
                <a:rPr lang="en-US" sz="2724" b="1">
                  <a:solidFill>
                    <a:srgbClr val="000000"/>
                  </a:solidFill>
                  <a:latin typeface="Public Sans Bold"/>
                  <a:ea typeface="Public Sans Bold"/>
                  <a:cs typeface="Public Sans Bold"/>
                  <a:sym typeface="Public Sans Bold"/>
                </a:rPr>
                <a:t>Βήμα 1</a:t>
              </a:r>
              <a:r>
                <a:rPr lang="en-US" sz="2724">
                  <a:solidFill>
                    <a:srgbClr val="000000"/>
                  </a:solidFill>
                  <a:latin typeface="Public Sans"/>
                  <a:ea typeface="Public Sans"/>
                  <a:cs typeface="Public Sans"/>
                  <a:sym typeface="Public Sans"/>
                </a:rPr>
                <a:t>: Διάγνωση του Προβλήματος</a:t>
              </a:r>
            </a:p>
          </p:txBody>
        </p:sp>
        <p:sp>
          <p:nvSpPr>
            <p:cNvPr id="13" name="Freeform 13"/>
            <p:cNvSpPr/>
            <p:nvPr/>
          </p:nvSpPr>
          <p:spPr>
            <a:xfrm>
              <a:off x="680821" y="475083"/>
              <a:ext cx="775993" cy="753418"/>
            </a:xfrm>
            <a:custGeom>
              <a:avLst/>
              <a:gdLst/>
              <a:ahLst/>
              <a:cxnLst/>
              <a:rect l="l" t="t" r="r" b="b"/>
              <a:pathLst>
                <a:path w="775993" h="753418">
                  <a:moveTo>
                    <a:pt x="0" y="0"/>
                  </a:moveTo>
                  <a:lnTo>
                    <a:pt x="775992" y="0"/>
                  </a:lnTo>
                  <a:lnTo>
                    <a:pt x="775992" y="753418"/>
                  </a:lnTo>
                  <a:lnTo>
                    <a:pt x="0" y="75341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4" name="Group 14"/>
          <p:cNvGrpSpPr/>
          <p:nvPr/>
        </p:nvGrpSpPr>
        <p:grpSpPr>
          <a:xfrm>
            <a:off x="0" y="9052698"/>
            <a:ext cx="18288000" cy="1234302"/>
            <a:chOff x="0" y="0"/>
            <a:chExt cx="24384000" cy="1645736"/>
          </a:xfrm>
        </p:grpSpPr>
        <p:grpSp>
          <p:nvGrpSpPr>
            <p:cNvPr id="15" name="Group 15"/>
            <p:cNvGrpSpPr/>
            <p:nvPr/>
          </p:nvGrpSpPr>
          <p:grpSpPr>
            <a:xfrm>
              <a:off x="0" y="0"/>
              <a:ext cx="24384000" cy="1645736"/>
              <a:chOff x="0" y="0"/>
              <a:chExt cx="4816593" cy="325084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816592" cy="325084"/>
              </a:xfrm>
              <a:custGeom>
                <a:avLst/>
                <a:gdLst/>
                <a:ahLst/>
                <a:cxnLst/>
                <a:rect l="l" t="t" r="r" b="b"/>
                <a:pathLst>
                  <a:path w="4816592" h="325084">
                    <a:moveTo>
                      <a:pt x="0" y="0"/>
                    </a:moveTo>
                    <a:lnTo>
                      <a:pt x="4816592" y="0"/>
                    </a:lnTo>
                    <a:lnTo>
                      <a:pt x="4816592" y="325084"/>
                    </a:lnTo>
                    <a:lnTo>
                      <a:pt x="0" y="325084"/>
                    </a:lnTo>
                    <a:close/>
                  </a:path>
                </a:pathLst>
              </a:custGeom>
              <a:solidFill>
                <a:srgbClr val="CCCCCC"/>
              </a:solidFill>
              <a:ln w="95250" cap="sq">
                <a:solidFill>
                  <a:srgbClr val="CCCCCC"/>
                </a:solidFill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38100"/>
                <a:ext cx="4816593" cy="363184"/>
              </a:xfrm>
              <a:prstGeom prst="rect">
                <a:avLst/>
              </a:prstGeom>
            </p:spPr>
            <p:txBody>
              <a:bodyPr lIns="254000" tIns="254000" rIns="254000" bIns="254000" rtlCol="0" anchor="ctr"/>
              <a:lstStyle/>
              <a:p>
                <a:pPr algn="l">
                  <a:lnSpc>
                    <a:spcPts val="2100"/>
                  </a:lnSpc>
                </a:pPr>
                <a:endParaRPr/>
              </a:p>
            </p:txBody>
          </p:sp>
        </p:grpSp>
        <p:sp>
          <p:nvSpPr>
            <p:cNvPr id="18" name="Freeform 18"/>
            <p:cNvSpPr/>
            <p:nvPr/>
          </p:nvSpPr>
          <p:spPr>
            <a:xfrm>
              <a:off x="316552" y="286517"/>
              <a:ext cx="1072702" cy="1072702"/>
            </a:xfrm>
            <a:custGeom>
              <a:avLst/>
              <a:gdLst/>
              <a:ahLst/>
              <a:cxnLst/>
              <a:rect l="l" t="t" r="r" b="b"/>
              <a:pathLst>
                <a:path w="1072702" h="1072702">
                  <a:moveTo>
                    <a:pt x="0" y="0"/>
                  </a:moveTo>
                  <a:lnTo>
                    <a:pt x="1072702" y="0"/>
                  </a:lnTo>
                  <a:lnTo>
                    <a:pt x="1072702" y="1072702"/>
                  </a:lnTo>
                  <a:lnTo>
                    <a:pt x="0" y="10727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9" name="Freeform 19"/>
            <p:cNvSpPr/>
            <p:nvPr/>
          </p:nvSpPr>
          <p:spPr>
            <a:xfrm>
              <a:off x="474997" y="436533"/>
              <a:ext cx="755811" cy="772669"/>
            </a:xfrm>
            <a:custGeom>
              <a:avLst/>
              <a:gdLst/>
              <a:ahLst/>
              <a:cxnLst/>
              <a:rect l="l" t="t" r="r" b="b"/>
              <a:pathLst>
                <a:path w="755811" h="772669">
                  <a:moveTo>
                    <a:pt x="0" y="0"/>
                  </a:moveTo>
                  <a:lnTo>
                    <a:pt x="755812" y="0"/>
                  </a:lnTo>
                  <a:lnTo>
                    <a:pt x="755812" y="772670"/>
                  </a:lnTo>
                  <a:lnTo>
                    <a:pt x="0" y="7726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Freeform 20"/>
            <p:cNvSpPr/>
            <p:nvPr/>
          </p:nvSpPr>
          <p:spPr>
            <a:xfrm>
              <a:off x="1897443" y="318086"/>
              <a:ext cx="1076085" cy="1009564"/>
            </a:xfrm>
            <a:custGeom>
              <a:avLst/>
              <a:gdLst/>
              <a:ahLst/>
              <a:cxnLst/>
              <a:rect l="l" t="t" r="r" b="b"/>
              <a:pathLst>
                <a:path w="1076085" h="1009564">
                  <a:moveTo>
                    <a:pt x="0" y="0"/>
                  </a:moveTo>
                  <a:lnTo>
                    <a:pt x="1076085" y="0"/>
                  </a:lnTo>
                  <a:lnTo>
                    <a:pt x="1076085" y="1009564"/>
                  </a:lnTo>
                  <a:lnTo>
                    <a:pt x="0" y="10095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Freeform 21"/>
            <p:cNvSpPr/>
            <p:nvPr/>
          </p:nvSpPr>
          <p:spPr>
            <a:xfrm>
              <a:off x="3194335" y="366127"/>
              <a:ext cx="883585" cy="913481"/>
            </a:xfrm>
            <a:custGeom>
              <a:avLst/>
              <a:gdLst/>
              <a:ahLst/>
              <a:cxnLst/>
              <a:rect l="l" t="t" r="r" b="b"/>
              <a:pathLst>
                <a:path w="883585" h="913481">
                  <a:moveTo>
                    <a:pt x="0" y="0"/>
                  </a:moveTo>
                  <a:lnTo>
                    <a:pt x="883585" y="0"/>
                  </a:lnTo>
                  <a:lnTo>
                    <a:pt x="883585" y="913481"/>
                  </a:lnTo>
                  <a:lnTo>
                    <a:pt x="0" y="913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2" name="Freeform 22"/>
            <p:cNvSpPr/>
            <p:nvPr/>
          </p:nvSpPr>
          <p:spPr>
            <a:xfrm>
              <a:off x="5416372" y="377368"/>
              <a:ext cx="890999" cy="890999"/>
            </a:xfrm>
            <a:custGeom>
              <a:avLst/>
              <a:gdLst/>
              <a:ahLst/>
              <a:cxnLst/>
              <a:rect l="l" t="t" r="r" b="b"/>
              <a:pathLst>
                <a:path w="890999" h="890999">
                  <a:moveTo>
                    <a:pt x="0" y="0"/>
                  </a:moveTo>
                  <a:lnTo>
                    <a:pt x="890999" y="0"/>
                  </a:lnTo>
                  <a:lnTo>
                    <a:pt x="890999" y="890999"/>
                  </a:lnTo>
                  <a:lnTo>
                    <a:pt x="0" y="8909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Freeform 23"/>
            <p:cNvSpPr/>
            <p:nvPr/>
          </p:nvSpPr>
          <p:spPr>
            <a:xfrm>
              <a:off x="4298727" y="342107"/>
              <a:ext cx="896838" cy="961522"/>
            </a:xfrm>
            <a:custGeom>
              <a:avLst/>
              <a:gdLst/>
              <a:ahLst/>
              <a:cxnLst/>
              <a:rect l="l" t="t" r="r" b="b"/>
              <a:pathLst>
                <a:path w="896838" h="961522">
                  <a:moveTo>
                    <a:pt x="0" y="0"/>
                  </a:moveTo>
                  <a:lnTo>
                    <a:pt x="896838" y="0"/>
                  </a:lnTo>
                  <a:lnTo>
                    <a:pt x="896838" y="961522"/>
                  </a:lnTo>
                  <a:lnTo>
                    <a:pt x="0" y="96152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4" name="Freeform 24"/>
            <p:cNvSpPr/>
            <p:nvPr/>
          </p:nvSpPr>
          <p:spPr>
            <a:xfrm>
              <a:off x="6502778" y="318086"/>
              <a:ext cx="1207087" cy="1009564"/>
            </a:xfrm>
            <a:custGeom>
              <a:avLst/>
              <a:gdLst/>
              <a:ahLst/>
              <a:cxnLst/>
              <a:rect l="l" t="t" r="r" b="b"/>
              <a:pathLst>
                <a:path w="1207087" h="1009564">
                  <a:moveTo>
                    <a:pt x="0" y="0"/>
                  </a:moveTo>
                  <a:lnTo>
                    <a:pt x="1207088" y="0"/>
                  </a:lnTo>
                  <a:lnTo>
                    <a:pt x="1207088" y="1009564"/>
                  </a:lnTo>
                  <a:lnTo>
                    <a:pt x="0" y="10095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8">
                <a:extLs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5" name="TextBox 25"/>
            <p:cNvSpPr txBox="1"/>
            <p:nvPr/>
          </p:nvSpPr>
          <p:spPr>
            <a:xfrm>
              <a:off x="22163171" y="429379"/>
              <a:ext cx="1562297" cy="7143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840"/>
                </a:lnSpc>
              </a:pPr>
              <a:r>
                <a:rPr lang="en-US" sz="3200">
                  <a:solidFill>
                    <a:srgbClr val="000000"/>
                  </a:solidFill>
                  <a:latin typeface="Retropix"/>
                  <a:ea typeface="Retropix"/>
                  <a:cs typeface="Retropix"/>
                  <a:sym typeface="Retropix"/>
                </a:rPr>
                <a:t>11:11PM</a:t>
              </a:r>
            </a:p>
          </p:txBody>
        </p:sp>
      </p:grpSp>
      <p:sp>
        <p:nvSpPr>
          <p:cNvPr id="26" name="Freeform 26"/>
          <p:cNvSpPr/>
          <p:nvPr/>
        </p:nvSpPr>
        <p:spPr>
          <a:xfrm>
            <a:off x="16773447" y="2991016"/>
            <a:ext cx="808959" cy="782484"/>
          </a:xfrm>
          <a:custGeom>
            <a:avLst/>
            <a:gdLst/>
            <a:ahLst/>
            <a:cxnLst/>
            <a:rect l="l" t="t" r="r" b="b"/>
            <a:pathLst>
              <a:path w="808959" h="782484">
                <a:moveTo>
                  <a:pt x="0" y="0"/>
                </a:moveTo>
                <a:lnTo>
                  <a:pt x="808959" y="0"/>
                </a:lnTo>
                <a:lnTo>
                  <a:pt x="808959" y="782484"/>
                </a:lnTo>
                <a:lnTo>
                  <a:pt x="0" y="782484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5908030" y="2112484"/>
            <a:ext cx="6495274" cy="6495274"/>
          </a:xfrm>
          <a:custGeom>
            <a:avLst/>
            <a:gdLst/>
            <a:ahLst/>
            <a:cxnLst/>
            <a:rect l="l" t="t" r="r" b="b"/>
            <a:pathLst>
              <a:path w="6495274" h="6495274">
                <a:moveTo>
                  <a:pt x="0" y="0"/>
                </a:moveTo>
                <a:lnTo>
                  <a:pt x="6495274" y="0"/>
                </a:lnTo>
                <a:lnTo>
                  <a:pt x="6495274" y="6495274"/>
                </a:lnTo>
                <a:lnTo>
                  <a:pt x="0" y="6495274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1648768" y="2210816"/>
            <a:ext cx="482773" cy="482773"/>
          </a:xfrm>
          <a:custGeom>
            <a:avLst/>
            <a:gdLst/>
            <a:ahLst/>
            <a:cxnLst/>
            <a:rect l="l" t="t" r="r" b="b"/>
            <a:pathLst>
              <a:path w="482773" h="482773">
                <a:moveTo>
                  <a:pt x="0" y="0"/>
                </a:moveTo>
                <a:lnTo>
                  <a:pt x="482773" y="0"/>
                </a:lnTo>
                <a:lnTo>
                  <a:pt x="482773" y="482774"/>
                </a:lnTo>
                <a:lnTo>
                  <a:pt x="0" y="482774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29" name="TextBox 29"/>
          <p:cNvSpPr txBox="1"/>
          <p:nvPr/>
        </p:nvSpPr>
        <p:spPr>
          <a:xfrm>
            <a:off x="6156459" y="3345162"/>
            <a:ext cx="5733695" cy="2620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76" lvl="1" indent="-237488" algn="l">
              <a:lnSpc>
                <a:spcPts val="3079"/>
              </a:lnSpc>
              <a:buAutoNum type="arabicPeriod"/>
            </a:pPr>
            <a:r>
              <a:rPr lang="en-US" sz="2199" b="1">
                <a:solidFill>
                  <a:srgbClr val="000000"/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Προσδιορίστε το πρόβλημα</a:t>
            </a:r>
            <a:r>
              <a:rPr lang="en-US" sz="2199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: Τι ακριβώς δεν λειτουργεί σωστά;</a:t>
            </a:r>
          </a:p>
          <a:p>
            <a:pPr marL="474976" lvl="1" indent="-237488" algn="l">
              <a:lnSpc>
                <a:spcPts val="3079"/>
              </a:lnSpc>
              <a:buAutoNum type="arabicPeriod"/>
            </a:pPr>
            <a:r>
              <a:rPr lang="en-US" sz="2199" b="1">
                <a:solidFill>
                  <a:srgbClr val="000000"/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Ελέγξτε</a:t>
            </a:r>
            <a:r>
              <a:rPr lang="en-US" sz="2199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 αν εμφανίζονται μηνύματα </a:t>
            </a:r>
            <a:r>
              <a:rPr lang="en-US" sz="2199" b="1">
                <a:solidFill>
                  <a:srgbClr val="000000"/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σφάλματος</a:t>
            </a:r>
            <a:r>
              <a:rPr lang="en-US" sz="2199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.</a:t>
            </a:r>
          </a:p>
          <a:p>
            <a:pPr marL="474976" lvl="1" indent="-237488" algn="l">
              <a:lnSpc>
                <a:spcPts val="3079"/>
              </a:lnSpc>
              <a:buAutoNum type="arabicPeriod"/>
            </a:pPr>
            <a:r>
              <a:rPr lang="en-US" sz="2199" b="1">
                <a:solidFill>
                  <a:srgbClr val="000000"/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Καταγράψτε τυχόν συμπτώματα</a:t>
            </a:r>
            <a:r>
              <a:rPr lang="en-US" sz="2199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: Πότε και πώς εμφανίζεται το πρόβλημα.</a:t>
            </a:r>
          </a:p>
          <a:p>
            <a:pPr algn="ctr">
              <a:lnSpc>
                <a:spcPts val="2100"/>
              </a:lnSpc>
              <a:spcBef>
                <a:spcPct val="0"/>
              </a:spcBef>
            </a:pPr>
            <a:endParaRPr lang="en-US" sz="2199">
              <a:solidFill>
                <a:srgbClr val="000000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7A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33368" y="3626446"/>
            <a:ext cx="782400" cy="1057297"/>
          </a:xfrm>
          <a:custGeom>
            <a:avLst/>
            <a:gdLst/>
            <a:ahLst/>
            <a:cxnLst/>
            <a:rect l="l" t="t" r="r" b="b"/>
            <a:pathLst>
              <a:path w="782400" h="1057297">
                <a:moveTo>
                  <a:pt x="0" y="0"/>
                </a:moveTo>
                <a:lnTo>
                  <a:pt x="782400" y="0"/>
                </a:lnTo>
                <a:lnTo>
                  <a:pt x="782400" y="1057296"/>
                </a:lnTo>
                <a:lnTo>
                  <a:pt x="0" y="10572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11249" y="2300667"/>
            <a:ext cx="1026639" cy="785846"/>
          </a:xfrm>
          <a:custGeom>
            <a:avLst/>
            <a:gdLst/>
            <a:ahLst/>
            <a:cxnLst/>
            <a:rect l="l" t="t" r="r" b="b"/>
            <a:pathLst>
              <a:path w="1026639" h="785846">
                <a:moveTo>
                  <a:pt x="0" y="0"/>
                </a:moveTo>
                <a:lnTo>
                  <a:pt x="1026639" y="0"/>
                </a:lnTo>
                <a:lnTo>
                  <a:pt x="1026639" y="785845"/>
                </a:lnTo>
                <a:lnTo>
                  <a:pt x="0" y="7858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543623" y="538933"/>
            <a:ext cx="961890" cy="1221800"/>
          </a:xfrm>
          <a:custGeom>
            <a:avLst/>
            <a:gdLst/>
            <a:ahLst/>
            <a:cxnLst/>
            <a:rect l="l" t="t" r="r" b="b"/>
            <a:pathLst>
              <a:path w="961890" h="1221800">
                <a:moveTo>
                  <a:pt x="0" y="0"/>
                </a:moveTo>
                <a:lnTo>
                  <a:pt x="961890" y="0"/>
                </a:lnTo>
                <a:lnTo>
                  <a:pt x="961890" y="1221801"/>
                </a:lnTo>
                <a:lnTo>
                  <a:pt x="0" y="122180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59442" y="5223676"/>
            <a:ext cx="930253" cy="980151"/>
          </a:xfrm>
          <a:custGeom>
            <a:avLst/>
            <a:gdLst/>
            <a:ahLst/>
            <a:cxnLst/>
            <a:rect l="l" t="t" r="r" b="b"/>
            <a:pathLst>
              <a:path w="930253" h="980151">
                <a:moveTo>
                  <a:pt x="0" y="0"/>
                </a:moveTo>
                <a:lnTo>
                  <a:pt x="930253" y="0"/>
                </a:lnTo>
                <a:lnTo>
                  <a:pt x="930253" y="980151"/>
                </a:lnTo>
                <a:lnTo>
                  <a:pt x="0" y="98015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802844" y="538933"/>
            <a:ext cx="779562" cy="779562"/>
          </a:xfrm>
          <a:custGeom>
            <a:avLst/>
            <a:gdLst/>
            <a:ahLst/>
            <a:cxnLst/>
            <a:rect l="l" t="t" r="r" b="b"/>
            <a:pathLst>
              <a:path w="779562" h="779562">
                <a:moveTo>
                  <a:pt x="0" y="0"/>
                </a:moveTo>
                <a:lnTo>
                  <a:pt x="779562" y="0"/>
                </a:lnTo>
                <a:lnTo>
                  <a:pt x="779562" y="779562"/>
                </a:lnTo>
                <a:lnTo>
                  <a:pt x="0" y="77956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788145" y="1764975"/>
            <a:ext cx="779562" cy="779562"/>
          </a:xfrm>
          <a:custGeom>
            <a:avLst/>
            <a:gdLst/>
            <a:ahLst/>
            <a:cxnLst/>
            <a:rect l="l" t="t" r="r" b="b"/>
            <a:pathLst>
              <a:path w="779562" h="779562">
                <a:moveTo>
                  <a:pt x="0" y="0"/>
                </a:moveTo>
                <a:lnTo>
                  <a:pt x="779562" y="0"/>
                </a:lnTo>
                <a:lnTo>
                  <a:pt x="779562" y="779562"/>
                </a:lnTo>
                <a:lnTo>
                  <a:pt x="0" y="77956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6397846" y="389856"/>
            <a:ext cx="5492308" cy="1277688"/>
            <a:chOff x="0" y="0"/>
            <a:chExt cx="7323078" cy="1703584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7323078" cy="1703584"/>
              <a:chOff x="0" y="0"/>
              <a:chExt cx="2180608" cy="50728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2180608" cy="507280"/>
              </a:xfrm>
              <a:custGeom>
                <a:avLst/>
                <a:gdLst/>
                <a:ahLst/>
                <a:cxnLst/>
                <a:rect l="l" t="t" r="r" b="b"/>
                <a:pathLst>
                  <a:path w="2180608" h="507280">
                    <a:moveTo>
                      <a:pt x="1977408" y="0"/>
                    </a:moveTo>
                    <a:cubicBezTo>
                      <a:pt x="2089632" y="0"/>
                      <a:pt x="2180608" y="113558"/>
                      <a:pt x="2180608" y="253640"/>
                    </a:cubicBezTo>
                    <a:cubicBezTo>
                      <a:pt x="2180608" y="393721"/>
                      <a:pt x="2089632" y="507280"/>
                      <a:pt x="1977408" y="507280"/>
                    </a:cubicBezTo>
                    <a:lnTo>
                      <a:pt x="203200" y="507280"/>
                    </a:lnTo>
                    <a:cubicBezTo>
                      <a:pt x="90976" y="507280"/>
                      <a:pt x="0" y="393721"/>
                      <a:pt x="0" y="253640"/>
                    </a:cubicBezTo>
                    <a:cubicBezTo>
                      <a:pt x="0" y="113558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CCCCCC"/>
              </a:solidFill>
              <a:ln w="28575" cap="sq">
                <a:solidFill>
                  <a:srgbClr val="000000"/>
                </a:solidFill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38100"/>
                <a:ext cx="2180608" cy="54538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605"/>
                  </a:lnSpc>
                </a:pPr>
                <a:endParaRPr/>
              </a:p>
            </p:txBody>
          </p:sp>
        </p:grpSp>
        <p:sp>
          <p:nvSpPr>
            <p:cNvPr id="12" name="TextBox 12"/>
            <p:cNvSpPr txBox="1"/>
            <p:nvPr/>
          </p:nvSpPr>
          <p:spPr>
            <a:xfrm>
              <a:off x="1696812" y="296167"/>
              <a:ext cx="4945445" cy="11017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269"/>
                </a:lnSpc>
              </a:pPr>
              <a:r>
                <a:rPr lang="en-US" sz="2724" b="1">
                  <a:solidFill>
                    <a:srgbClr val="000000"/>
                  </a:solidFill>
                  <a:latin typeface="Public Sans Bold"/>
                  <a:ea typeface="Public Sans Bold"/>
                  <a:cs typeface="Public Sans Bold"/>
                  <a:sym typeface="Public Sans Bold"/>
                </a:rPr>
                <a:t>Βήμα 2</a:t>
              </a:r>
              <a:r>
                <a:rPr lang="en-US" sz="2724">
                  <a:solidFill>
                    <a:srgbClr val="000000"/>
                  </a:solidFill>
                  <a:latin typeface="Public Sans"/>
                  <a:ea typeface="Public Sans"/>
                  <a:cs typeface="Public Sans"/>
                  <a:sym typeface="Public Sans"/>
                </a:rPr>
                <a:t>: Επανεκκίνηση της Συσκευής</a:t>
              </a:r>
            </a:p>
          </p:txBody>
        </p:sp>
        <p:sp>
          <p:nvSpPr>
            <p:cNvPr id="13" name="Freeform 13"/>
            <p:cNvSpPr/>
            <p:nvPr/>
          </p:nvSpPr>
          <p:spPr>
            <a:xfrm>
              <a:off x="680821" y="475083"/>
              <a:ext cx="775993" cy="753418"/>
            </a:xfrm>
            <a:custGeom>
              <a:avLst/>
              <a:gdLst/>
              <a:ahLst/>
              <a:cxnLst/>
              <a:rect l="l" t="t" r="r" b="b"/>
              <a:pathLst>
                <a:path w="775993" h="753418">
                  <a:moveTo>
                    <a:pt x="0" y="0"/>
                  </a:moveTo>
                  <a:lnTo>
                    <a:pt x="775992" y="0"/>
                  </a:lnTo>
                  <a:lnTo>
                    <a:pt x="775992" y="753418"/>
                  </a:lnTo>
                  <a:lnTo>
                    <a:pt x="0" y="75341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4" name="Group 14"/>
          <p:cNvGrpSpPr/>
          <p:nvPr/>
        </p:nvGrpSpPr>
        <p:grpSpPr>
          <a:xfrm>
            <a:off x="0" y="9052698"/>
            <a:ext cx="18288000" cy="1234302"/>
            <a:chOff x="0" y="0"/>
            <a:chExt cx="24384000" cy="1645736"/>
          </a:xfrm>
        </p:grpSpPr>
        <p:grpSp>
          <p:nvGrpSpPr>
            <p:cNvPr id="15" name="Group 15"/>
            <p:cNvGrpSpPr/>
            <p:nvPr/>
          </p:nvGrpSpPr>
          <p:grpSpPr>
            <a:xfrm>
              <a:off x="0" y="0"/>
              <a:ext cx="24384000" cy="1645736"/>
              <a:chOff x="0" y="0"/>
              <a:chExt cx="4816593" cy="325084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816592" cy="325084"/>
              </a:xfrm>
              <a:custGeom>
                <a:avLst/>
                <a:gdLst/>
                <a:ahLst/>
                <a:cxnLst/>
                <a:rect l="l" t="t" r="r" b="b"/>
                <a:pathLst>
                  <a:path w="4816592" h="325084">
                    <a:moveTo>
                      <a:pt x="0" y="0"/>
                    </a:moveTo>
                    <a:lnTo>
                      <a:pt x="4816592" y="0"/>
                    </a:lnTo>
                    <a:lnTo>
                      <a:pt x="4816592" y="325084"/>
                    </a:lnTo>
                    <a:lnTo>
                      <a:pt x="0" y="325084"/>
                    </a:lnTo>
                    <a:close/>
                  </a:path>
                </a:pathLst>
              </a:custGeom>
              <a:solidFill>
                <a:srgbClr val="CCCCCC"/>
              </a:solidFill>
              <a:ln w="95250" cap="sq">
                <a:solidFill>
                  <a:srgbClr val="CCCCCC"/>
                </a:solidFill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38100"/>
                <a:ext cx="4816593" cy="363184"/>
              </a:xfrm>
              <a:prstGeom prst="rect">
                <a:avLst/>
              </a:prstGeom>
            </p:spPr>
            <p:txBody>
              <a:bodyPr lIns="254000" tIns="254000" rIns="254000" bIns="254000" rtlCol="0" anchor="ctr"/>
              <a:lstStyle/>
              <a:p>
                <a:pPr algn="l">
                  <a:lnSpc>
                    <a:spcPts val="2100"/>
                  </a:lnSpc>
                </a:pPr>
                <a:endParaRPr/>
              </a:p>
            </p:txBody>
          </p:sp>
        </p:grpSp>
        <p:sp>
          <p:nvSpPr>
            <p:cNvPr id="18" name="Freeform 18"/>
            <p:cNvSpPr/>
            <p:nvPr/>
          </p:nvSpPr>
          <p:spPr>
            <a:xfrm>
              <a:off x="316552" y="286517"/>
              <a:ext cx="1072702" cy="1072702"/>
            </a:xfrm>
            <a:custGeom>
              <a:avLst/>
              <a:gdLst/>
              <a:ahLst/>
              <a:cxnLst/>
              <a:rect l="l" t="t" r="r" b="b"/>
              <a:pathLst>
                <a:path w="1072702" h="1072702">
                  <a:moveTo>
                    <a:pt x="0" y="0"/>
                  </a:moveTo>
                  <a:lnTo>
                    <a:pt x="1072702" y="0"/>
                  </a:lnTo>
                  <a:lnTo>
                    <a:pt x="1072702" y="1072702"/>
                  </a:lnTo>
                  <a:lnTo>
                    <a:pt x="0" y="10727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9" name="Freeform 19"/>
            <p:cNvSpPr/>
            <p:nvPr/>
          </p:nvSpPr>
          <p:spPr>
            <a:xfrm>
              <a:off x="474997" y="436533"/>
              <a:ext cx="755811" cy="772669"/>
            </a:xfrm>
            <a:custGeom>
              <a:avLst/>
              <a:gdLst/>
              <a:ahLst/>
              <a:cxnLst/>
              <a:rect l="l" t="t" r="r" b="b"/>
              <a:pathLst>
                <a:path w="755811" h="772669">
                  <a:moveTo>
                    <a:pt x="0" y="0"/>
                  </a:moveTo>
                  <a:lnTo>
                    <a:pt x="755812" y="0"/>
                  </a:lnTo>
                  <a:lnTo>
                    <a:pt x="755812" y="772670"/>
                  </a:lnTo>
                  <a:lnTo>
                    <a:pt x="0" y="7726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Freeform 20"/>
            <p:cNvSpPr/>
            <p:nvPr/>
          </p:nvSpPr>
          <p:spPr>
            <a:xfrm>
              <a:off x="1897443" y="318086"/>
              <a:ext cx="1076085" cy="1009564"/>
            </a:xfrm>
            <a:custGeom>
              <a:avLst/>
              <a:gdLst/>
              <a:ahLst/>
              <a:cxnLst/>
              <a:rect l="l" t="t" r="r" b="b"/>
              <a:pathLst>
                <a:path w="1076085" h="1009564">
                  <a:moveTo>
                    <a:pt x="0" y="0"/>
                  </a:moveTo>
                  <a:lnTo>
                    <a:pt x="1076085" y="0"/>
                  </a:lnTo>
                  <a:lnTo>
                    <a:pt x="1076085" y="1009564"/>
                  </a:lnTo>
                  <a:lnTo>
                    <a:pt x="0" y="10095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Freeform 21"/>
            <p:cNvSpPr/>
            <p:nvPr/>
          </p:nvSpPr>
          <p:spPr>
            <a:xfrm>
              <a:off x="3194335" y="366127"/>
              <a:ext cx="883585" cy="913481"/>
            </a:xfrm>
            <a:custGeom>
              <a:avLst/>
              <a:gdLst/>
              <a:ahLst/>
              <a:cxnLst/>
              <a:rect l="l" t="t" r="r" b="b"/>
              <a:pathLst>
                <a:path w="883585" h="913481">
                  <a:moveTo>
                    <a:pt x="0" y="0"/>
                  </a:moveTo>
                  <a:lnTo>
                    <a:pt x="883585" y="0"/>
                  </a:lnTo>
                  <a:lnTo>
                    <a:pt x="883585" y="913481"/>
                  </a:lnTo>
                  <a:lnTo>
                    <a:pt x="0" y="913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2" name="Freeform 22"/>
            <p:cNvSpPr/>
            <p:nvPr/>
          </p:nvSpPr>
          <p:spPr>
            <a:xfrm>
              <a:off x="5416372" y="377368"/>
              <a:ext cx="890999" cy="890999"/>
            </a:xfrm>
            <a:custGeom>
              <a:avLst/>
              <a:gdLst/>
              <a:ahLst/>
              <a:cxnLst/>
              <a:rect l="l" t="t" r="r" b="b"/>
              <a:pathLst>
                <a:path w="890999" h="890999">
                  <a:moveTo>
                    <a:pt x="0" y="0"/>
                  </a:moveTo>
                  <a:lnTo>
                    <a:pt x="890999" y="0"/>
                  </a:lnTo>
                  <a:lnTo>
                    <a:pt x="890999" y="890999"/>
                  </a:lnTo>
                  <a:lnTo>
                    <a:pt x="0" y="8909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Freeform 23"/>
            <p:cNvSpPr/>
            <p:nvPr/>
          </p:nvSpPr>
          <p:spPr>
            <a:xfrm>
              <a:off x="4298727" y="342107"/>
              <a:ext cx="896838" cy="961522"/>
            </a:xfrm>
            <a:custGeom>
              <a:avLst/>
              <a:gdLst/>
              <a:ahLst/>
              <a:cxnLst/>
              <a:rect l="l" t="t" r="r" b="b"/>
              <a:pathLst>
                <a:path w="896838" h="961522">
                  <a:moveTo>
                    <a:pt x="0" y="0"/>
                  </a:moveTo>
                  <a:lnTo>
                    <a:pt x="896838" y="0"/>
                  </a:lnTo>
                  <a:lnTo>
                    <a:pt x="896838" y="961522"/>
                  </a:lnTo>
                  <a:lnTo>
                    <a:pt x="0" y="96152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4" name="Freeform 24"/>
            <p:cNvSpPr/>
            <p:nvPr/>
          </p:nvSpPr>
          <p:spPr>
            <a:xfrm>
              <a:off x="6502778" y="318086"/>
              <a:ext cx="1207087" cy="1009564"/>
            </a:xfrm>
            <a:custGeom>
              <a:avLst/>
              <a:gdLst/>
              <a:ahLst/>
              <a:cxnLst/>
              <a:rect l="l" t="t" r="r" b="b"/>
              <a:pathLst>
                <a:path w="1207087" h="1009564">
                  <a:moveTo>
                    <a:pt x="0" y="0"/>
                  </a:moveTo>
                  <a:lnTo>
                    <a:pt x="1207088" y="0"/>
                  </a:lnTo>
                  <a:lnTo>
                    <a:pt x="1207088" y="1009564"/>
                  </a:lnTo>
                  <a:lnTo>
                    <a:pt x="0" y="10095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8">
                <a:extLs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5" name="TextBox 25"/>
            <p:cNvSpPr txBox="1"/>
            <p:nvPr/>
          </p:nvSpPr>
          <p:spPr>
            <a:xfrm>
              <a:off x="22163171" y="429379"/>
              <a:ext cx="1562297" cy="7143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840"/>
                </a:lnSpc>
              </a:pPr>
              <a:r>
                <a:rPr lang="en-US" sz="3200">
                  <a:solidFill>
                    <a:srgbClr val="000000"/>
                  </a:solidFill>
                  <a:latin typeface="Retropix"/>
                  <a:ea typeface="Retropix"/>
                  <a:cs typeface="Retropix"/>
                  <a:sym typeface="Retropix"/>
                </a:rPr>
                <a:t>11:11PM</a:t>
              </a:r>
            </a:p>
          </p:txBody>
        </p:sp>
      </p:grpSp>
      <p:sp>
        <p:nvSpPr>
          <p:cNvPr id="26" name="Freeform 26"/>
          <p:cNvSpPr/>
          <p:nvPr/>
        </p:nvSpPr>
        <p:spPr>
          <a:xfrm>
            <a:off x="16773447" y="2991016"/>
            <a:ext cx="808959" cy="782484"/>
          </a:xfrm>
          <a:custGeom>
            <a:avLst/>
            <a:gdLst/>
            <a:ahLst/>
            <a:cxnLst/>
            <a:rect l="l" t="t" r="r" b="b"/>
            <a:pathLst>
              <a:path w="808959" h="782484">
                <a:moveTo>
                  <a:pt x="0" y="0"/>
                </a:moveTo>
                <a:lnTo>
                  <a:pt x="808959" y="0"/>
                </a:lnTo>
                <a:lnTo>
                  <a:pt x="808959" y="782484"/>
                </a:lnTo>
                <a:lnTo>
                  <a:pt x="0" y="782484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5908030" y="2112484"/>
            <a:ext cx="6495274" cy="6495274"/>
          </a:xfrm>
          <a:custGeom>
            <a:avLst/>
            <a:gdLst/>
            <a:ahLst/>
            <a:cxnLst/>
            <a:rect l="l" t="t" r="r" b="b"/>
            <a:pathLst>
              <a:path w="6495274" h="6495274">
                <a:moveTo>
                  <a:pt x="0" y="0"/>
                </a:moveTo>
                <a:lnTo>
                  <a:pt x="6495274" y="0"/>
                </a:lnTo>
                <a:lnTo>
                  <a:pt x="6495274" y="6495274"/>
                </a:lnTo>
                <a:lnTo>
                  <a:pt x="0" y="6495274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1648768" y="2210816"/>
            <a:ext cx="482773" cy="482773"/>
          </a:xfrm>
          <a:custGeom>
            <a:avLst/>
            <a:gdLst/>
            <a:ahLst/>
            <a:cxnLst/>
            <a:rect l="l" t="t" r="r" b="b"/>
            <a:pathLst>
              <a:path w="482773" h="482773">
                <a:moveTo>
                  <a:pt x="0" y="0"/>
                </a:moveTo>
                <a:lnTo>
                  <a:pt x="482773" y="0"/>
                </a:lnTo>
                <a:lnTo>
                  <a:pt x="482773" y="482774"/>
                </a:lnTo>
                <a:lnTo>
                  <a:pt x="0" y="482774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29" name="TextBox 29"/>
          <p:cNvSpPr txBox="1"/>
          <p:nvPr/>
        </p:nvSpPr>
        <p:spPr>
          <a:xfrm>
            <a:off x="6156459" y="3345162"/>
            <a:ext cx="5492308" cy="4182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76" lvl="1" indent="-237488" algn="l">
              <a:lnSpc>
                <a:spcPts val="3079"/>
              </a:lnSpc>
              <a:buAutoNum type="arabicPeriod"/>
            </a:pPr>
            <a:r>
              <a:rPr lang="en-US" sz="2199" b="1">
                <a:solidFill>
                  <a:srgbClr val="000000"/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Απλή επανεκκίνηση</a:t>
            </a:r>
            <a:r>
              <a:rPr lang="en-US" sz="2199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: Η </a:t>
            </a:r>
            <a:r>
              <a:rPr lang="en-US" sz="2199" b="1">
                <a:solidFill>
                  <a:srgbClr val="000000"/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επανεκκίνηση </a:t>
            </a:r>
            <a:r>
              <a:rPr lang="en-US" sz="2199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του υπολογιστή λύνει πολλά προσωρινά προβλήματα. Για να κάνετε </a:t>
            </a:r>
            <a:r>
              <a:rPr lang="en-US" sz="2199" b="1">
                <a:solidFill>
                  <a:srgbClr val="000000"/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επανεκκίνηση</a:t>
            </a:r>
            <a:r>
              <a:rPr lang="en-US" sz="2199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, πατάτε το σύμβολο των Windows και έπειτα το κουμπί της ενέργειας (power button) που βρίσκεται κάτω δεξιά.</a:t>
            </a:r>
          </a:p>
          <a:p>
            <a:pPr marL="474976" lvl="1" indent="-237488" algn="l">
              <a:lnSpc>
                <a:spcPts val="3079"/>
              </a:lnSpc>
              <a:buAutoNum type="arabicPeriod"/>
            </a:pPr>
            <a:r>
              <a:rPr lang="en-US" sz="2199" b="1">
                <a:solidFill>
                  <a:srgbClr val="000000"/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Κλείστε ανοιχτές εφαρμογές</a:t>
            </a:r>
            <a:r>
              <a:rPr lang="en-US" sz="2199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: Μπορεί κάποια εφαρμογή να προκαλεί το πρόβλημα.</a:t>
            </a:r>
          </a:p>
          <a:p>
            <a:pPr algn="ctr">
              <a:lnSpc>
                <a:spcPts val="2100"/>
              </a:lnSpc>
              <a:spcBef>
                <a:spcPct val="0"/>
              </a:spcBef>
            </a:pPr>
            <a:endParaRPr lang="en-US" sz="2199">
              <a:solidFill>
                <a:srgbClr val="000000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7A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33368" y="3626446"/>
            <a:ext cx="782400" cy="1057297"/>
          </a:xfrm>
          <a:custGeom>
            <a:avLst/>
            <a:gdLst/>
            <a:ahLst/>
            <a:cxnLst/>
            <a:rect l="l" t="t" r="r" b="b"/>
            <a:pathLst>
              <a:path w="782400" h="1057297">
                <a:moveTo>
                  <a:pt x="0" y="0"/>
                </a:moveTo>
                <a:lnTo>
                  <a:pt x="782400" y="0"/>
                </a:lnTo>
                <a:lnTo>
                  <a:pt x="782400" y="1057296"/>
                </a:lnTo>
                <a:lnTo>
                  <a:pt x="0" y="10572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11249" y="2300667"/>
            <a:ext cx="1026639" cy="785846"/>
          </a:xfrm>
          <a:custGeom>
            <a:avLst/>
            <a:gdLst/>
            <a:ahLst/>
            <a:cxnLst/>
            <a:rect l="l" t="t" r="r" b="b"/>
            <a:pathLst>
              <a:path w="1026639" h="785846">
                <a:moveTo>
                  <a:pt x="0" y="0"/>
                </a:moveTo>
                <a:lnTo>
                  <a:pt x="1026639" y="0"/>
                </a:lnTo>
                <a:lnTo>
                  <a:pt x="1026639" y="785845"/>
                </a:lnTo>
                <a:lnTo>
                  <a:pt x="0" y="7858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543623" y="538933"/>
            <a:ext cx="961890" cy="1221800"/>
          </a:xfrm>
          <a:custGeom>
            <a:avLst/>
            <a:gdLst/>
            <a:ahLst/>
            <a:cxnLst/>
            <a:rect l="l" t="t" r="r" b="b"/>
            <a:pathLst>
              <a:path w="961890" h="1221800">
                <a:moveTo>
                  <a:pt x="0" y="0"/>
                </a:moveTo>
                <a:lnTo>
                  <a:pt x="961890" y="0"/>
                </a:lnTo>
                <a:lnTo>
                  <a:pt x="961890" y="1221801"/>
                </a:lnTo>
                <a:lnTo>
                  <a:pt x="0" y="122180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59442" y="5223676"/>
            <a:ext cx="930253" cy="980151"/>
          </a:xfrm>
          <a:custGeom>
            <a:avLst/>
            <a:gdLst/>
            <a:ahLst/>
            <a:cxnLst/>
            <a:rect l="l" t="t" r="r" b="b"/>
            <a:pathLst>
              <a:path w="930253" h="980151">
                <a:moveTo>
                  <a:pt x="0" y="0"/>
                </a:moveTo>
                <a:lnTo>
                  <a:pt x="930253" y="0"/>
                </a:lnTo>
                <a:lnTo>
                  <a:pt x="930253" y="980151"/>
                </a:lnTo>
                <a:lnTo>
                  <a:pt x="0" y="98015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802844" y="538933"/>
            <a:ext cx="779562" cy="779562"/>
          </a:xfrm>
          <a:custGeom>
            <a:avLst/>
            <a:gdLst/>
            <a:ahLst/>
            <a:cxnLst/>
            <a:rect l="l" t="t" r="r" b="b"/>
            <a:pathLst>
              <a:path w="779562" h="779562">
                <a:moveTo>
                  <a:pt x="0" y="0"/>
                </a:moveTo>
                <a:lnTo>
                  <a:pt x="779562" y="0"/>
                </a:lnTo>
                <a:lnTo>
                  <a:pt x="779562" y="779562"/>
                </a:lnTo>
                <a:lnTo>
                  <a:pt x="0" y="77956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788145" y="1764975"/>
            <a:ext cx="779562" cy="779562"/>
          </a:xfrm>
          <a:custGeom>
            <a:avLst/>
            <a:gdLst/>
            <a:ahLst/>
            <a:cxnLst/>
            <a:rect l="l" t="t" r="r" b="b"/>
            <a:pathLst>
              <a:path w="779562" h="779562">
                <a:moveTo>
                  <a:pt x="0" y="0"/>
                </a:moveTo>
                <a:lnTo>
                  <a:pt x="779562" y="0"/>
                </a:lnTo>
                <a:lnTo>
                  <a:pt x="779562" y="779562"/>
                </a:lnTo>
                <a:lnTo>
                  <a:pt x="0" y="77956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6397846" y="389856"/>
            <a:ext cx="5492308" cy="1277688"/>
            <a:chOff x="0" y="0"/>
            <a:chExt cx="7323078" cy="1703584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7323078" cy="1703584"/>
              <a:chOff x="0" y="0"/>
              <a:chExt cx="2180608" cy="50728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2180608" cy="507280"/>
              </a:xfrm>
              <a:custGeom>
                <a:avLst/>
                <a:gdLst/>
                <a:ahLst/>
                <a:cxnLst/>
                <a:rect l="l" t="t" r="r" b="b"/>
                <a:pathLst>
                  <a:path w="2180608" h="507280">
                    <a:moveTo>
                      <a:pt x="1977408" y="0"/>
                    </a:moveTo>
                    <a:cubicBezTo>
                      <a:pt x="2089632" y="0"/>
                      <a:pt x="2180608" y="113558"/>
                      <a:pt x="2180608" y="253640"/>
                    </a:cubicBezTo>
                    <a:cubicBezTo>
                      <a:pt x="2180608" y="393721"/>
                      <a:pt x="2089632" y="507280"/>
                      <a:pt x="1977408" y="507280"/>
                    </a:cubicBezTo>
                    <a:lnTo>
                      <a:pt x="203200" y="507280"/>
                    </a:lnTo>
                    <a:cubicBezTo>
                      <a:pt x="90976" y="507280"/>
                      <a:pt x="0" y="393721"/>
                      <a:pt x="0" y="253640"/>
                    </a:cubicBezTo>
                    <a:cubicBezTo>
                      <a:pt x="0" y="113558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CCCCCC"/>
              </a:solidFill>
              <a:ln w="28575" cap="sq">
                <a:solidFill>
                  <a:srgbClr val="000000"/>
                </a:solidFill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38100"/>
                <a:ext cx="2180608" cy="54538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605"/>
                  </a:lnSpc>
                </a:pPr>
                <a:endParaRPr/>
              </a:p>
            </p:txBody>
          </p:sp>
        </p:grpSp>
        <p:sp>
          <p:nvSpPr>
            <p:cNvPr id="12" name="TextBox 12"/>
            <p:cNvSpPr txBox="1"/>
            <p:nvPr/>
          </p:nvSpPr>
          <p:spPr>
            <a:xfrm>
              <a:off x="1696812" y="296167"/>
              <a:ext cx="4945445" cy="11017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269"/>
                </a:lnSpc>
              </a:pPr>
              <a:r>
                <a:rPr lang="en-US" sz="2724" b="1">
                  <a:solidFill>
                    <a:srgbClr val="000000"/>
                  </a:solidFill>
                  <a:latin typeface="Public Sans Bold"/>
                  <a:ea typeface="Public Sans Bold"/>
                  <a:cs typeface="Public Sans Bold"/>
                  <a:sym typeface="Public Sans Bold"/>
                </a:rPr>
                <a:t>Βήμα 3</a:t>
              </a:r>
              <a:r>
                <a:rPr lang="en-US" sz="2724">
                  <a:solidFill>
                    <a:srgbClr val="000000"/>
                  </a:solidFill>
                  <a:latin typeface="Public Sans"/>
                  <a:ea typeface="Public Sans"/>
                  <a:cs typeface="Public Sans"/>
                  <a:sym typeface="Public Sans"/>
                </a:rPr>
                <a:t>: Ενημέρωση Λογισμικού</a:t>
              </a:r>
            </a:p>
          </p:txBody>
        </p:sp>
        <p:sp>
          <p:nvSpPr>
            <p:cNvPr id="13" name="Freeform 13"/>
            <p:cNvSpPr/>
            <p:nvPr/>
          </p:nvSpPr>
          <p:spPr>
            <a:xfrm>
              <a:off x="680821" y="475083"/>
              <a:ext cx="775993" cy="753418"/>
            </a:xfrm>
            <a:custGeom>
              <a:avLst/>
              <a:gdLst/>
              <a:ahLst/>
              <a:cxnLst/>
              <a:rect l="l" t="t" r="r" b="b"/>
              <a:pathLst>
                <a:path w="775993" h="753418">
                  <a:moveTo>
                    <a:pt x="0" y="0"/>
                  </a:moveTo>
                  <a:lnTo>
                    <a:pt x="775992" y="0"/>
                  </a:lnTo>
                  <a:lnTo>
                    <a:pt x="775992" y="753418"/>
                  </a:lnTo>
                  <a:lnTo>
                    <a:pt x="0" y="75341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4" name="Group 14"/>
          <p:cNvGrpSpPr/>
          <p:nvPr/>
        </p:nvGrpSpPr>
        <p:grpSpPr>
          <a:xfrm>
            <a:off x="0" y="9052698"/>
            <a:ext cx="18288000" cy="1234302"/>
            <a:chOff x="0" y="0"/>
            <a:chExt cx="24384000" cy="1645736"/>
          </a:xfrm>
        </p:grpSpPr>
        <p:grpSp>
          <p:nvGrpSpPr>
            <p:cNvPr id="15" name="Group 15"/>
            <p:cNvGrpSpPr/>
            <p:nvPr/>
          </p:nvGrpSpPr>
          <p:grpSpPr>
            <a:xfrm>
              <a:off x="0" y="0"/>
              <a:ext cx="24384000" cy="1645736"/>
              <a:chOff x="0" y="0"/>
              <a:chExt cx="4816593" cy="325084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816592" cy="325084"/>
              </a:xfrm>
              <a:custGeom>
                <a:avLst/>
                <a:gdLst/>
                <a:ahLst/>
                <a:cxnLst/>
                <a:rect l="l" t="t" r="r" b="b"/>
                <a:pathLst>
                  <a:path w="4816592" h="325084">
                    <a:moveTo>
                      <a:pt x="0" y="0"/>
                    </a:moveTo>
                    <a:lnTo>
                      <a:pt x="4816592" y="0"/>
                    </a:lnTo>
                    <a:lnTo>
                      <a:pt x="4816592" y="325084"/>
                    </a:lnTo>
                    <a:lnTo>
                      <a:pt x="0" y="325084"/>
                    </a:lnTo>
                    <a:close/>
                  </a:path>
                </a:pathLst>
              </a:custGeom>
              <a:solidFill>
                <a:srgbClr val="CCCCCC"/>
              </a:solidFill>
              <a:ln w="95250" cap="sq">
                <a:solidFill>
                  <a:srgbClr val="CCCCCC"/>
                </a:solidFill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38100"/>
                <a:ext cx="4816593" cy="363184"/>
              </a:xfrm>
              <a:prstGeom prst="rect">
                <a:avLst/>
              </a:prstGeom>
            </p:spPr>
            <p:txBody>
              <a:bodyPr lIns="254000" tIns="254000" rIns="254000" bIns="254000" rtlCol="0" anchor="ctr"/>
              <a:lstStyle/>
              <a:p>
                <a:pPr algn="l">
                  <a:lnSpc>
                    <a:spcPts val="2100"/>
                  </a:lnSpc>
                </a:pPr>
                <a:endParaRPr/>
              </a:p>
            </p:txBody>
          </p:sp>
        </p:grpSp>
        <p:sp>
          <p:nvSpPr>
            <p:cNvPr id="18" name="Freeform 18"/>
            <p:cNvSpPr/>
            <p:nvPr/>
          </p:nvSpPr>
          <p:spPr>
            <a:xfrm>
              <a:off x="316552" y="286517"/>
              <a:ext cx="1072702" cy="1072702"/>
            </a:xfrm>
            <a:custGeom>
              <a:avLst/>
              <a:gdLst/>
              <a:ahLst/>
              <a:cxnLst/>
              <a:rect l="l" t="t" r="r" b="b"/>
              <a:pathLst>
                <a:path w="1072702" h="1072702">
                  <a:moveTo>
                    <a:pt x="0" y="0"/>
                  </a:moveTo>
                  <a:lnTo>
                    <a:pt x="1072702" y="0"/>
                  </a:lnTo>
                  <a:lnTo>
                    <a:pt x="1072702" y="1072702"/>
                  </a:lnTo>
                  <a:lnTo>
                    <a:pt x="0" y="10727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9" name="Freeform 19"/>
            <p:cNvSpPr/>
            <p:nvPr/>
          </p:nvSpPr>
          <p:spPr>
            <a:xfrm>
              <a:off x="474997" y="436533"/>
              <a:ext cx="755811" cy="772669"/>
            </a:xfrm>
            <a:custGeom>
              <a:avLst/>
              <a:gdLst/>
              <a:ahLst/>
              <a:cxnLst/>
              <a:rect l="l" t="t" r="r" b="b"/>
              <a:pathLst>
                <a:path w="755811" h="772669">
                  <a:moveTo>
                    <a:pt x="0" y="0"/>
                  </a:moveTo>
                  <a:lnTo>
                    <a:pt x="755812" y="0"/>
                  </a:lnTo>
                  <a:lnTo>
                    <a:pt x="755812" y="772670"/>
                  </a:lnTo>
                  <a:lnTo>
                    <a:pt x="0" y="7726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Freeform 20"/>
            <p:cNvSpPr/>
            <p:nvPr/>
          </p:nvSpPr>
          <p:spPr>
            <a:xfrm>
              <a:off x="1897443" y="318086"/>
              <a:ext cx="1076085" cy="1009564"/>
            </a:xfrm>
            <a:custGeom>
              <a:avLst/>
              <a:gdLst/>
              <a:ahLst/>
              <a:cxnLst/>
              <a:rect l="l" t="t" r="r" b="b"/>
              <a:pathLst>
                <a:path w="1076085" h="1009564">
                  <a:moveTo>
                    <a:pt x="0" y="0"/>
                  </a:moveTo>
                  <a:lnTo>
                    <a:pt x="1076085" y="0"/>
                  </a:lnTo>
                  <a:lnTo>
                    <a:pt x="1076085" y="1009564"/>
                  </a:lnTo>
                  <a:lnTo>
                    <a:pt x="0" y="10095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Freeform 21"/>
            <p:cNvSpPr/>
            <p:nvPr/>
          </p:nvSpPr>
          <p:spPr>
            <a:xfrm>
              <a:off x="3194335" y="366127"/>
              <a:ext cx="883585" cy="913481"/>
            </a:xfrm>
            <a:custGeom>
              <a:avLst/>
              <a:gdLst/>
              <a:ahLst/>
              <a:cxnLst/>
              <a:rect l="l" t="t" r="r" b="b"/>
              <a:pathLst>
                <a:path w="883585" h="913481">
                  <a:moveTo>
                    <a:pt x="0" y="0"/>
                  </a:moveTo>
                  <a:lnTo>
                    <a:pt x="883585" y="0"/>
                  </a:lnTo>
                  <a:lnTo>
                    <a:pt x="883585" y="913481"/>
                  </a:lnTo>
                  <a:lnTo>
                    <a:pt x="0" y="913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2" name="Freeform 22"/>
            <p:cNvSpPr/>
            <p:nvPr/>
          </p:nvSpPr>
          <p:spPr>
            <a:xfrm>
              <a:off x="5416372" y="377368"/>
              <a:ext cx="890999" cy="890999"/>
            </a:xfrm>
            <a:custGeom>
              <a:avLst/>
              <a:gdLst/>
              <a:ahLst/>
              <a:cxnLst/>
              <a:rect l="l" t="t" r="r" b="b"/>
              <a:pathLst>
                <a:path w="890999" h="890999">
                  <a:moveTo>
                    <a:pt x="0" y="0"/>
                  </a:moveTo>
                  <a:lnTo>
                    <a:pt x="890999" y="0"/>
                  </a:lnTo>
                  <a:lnTo>
                    <a:pt x="890999" y="890999"/>
                  </a:lnTo>
                  <a:lnTo>
                    <a:pt x="0" y="8909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Freeform 23"/>
            <p:cNvSpPr/>
            <p:nvPr/>
          </p:nvSpPr>
          <p:spPr>
            <a:xfrm>
              <a:off x="4298727" y="342107"/>
              <a:ext cx="896838" cy="961522"/>
            </a:xfrm>
            <a:custGeom>
              <a:avLst/>
              <a:gdLst/>
              <a:ahLst/>
              <a:cxnLst/>
              <a:rect l="l" t="t" r="r" b="b"/>
              <a:pathLst>
                <a:path w="896838" h="961522">
                  <a:moveTo>
                    <a:pt x="0" y="0"/>
                  </a:moveTo>
                  <a:lnTo>
                    <a:pt x="896838" y="0"/>
                  </a:lnTo>
                  <a:lnTo>
                    <a:pt x="896838" y="961522"/>
                  </a:lnTo>
                  <a:lnTo>
                    <a:pt x="0" y="96152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4" name="Freeform 24"/>
            <p:cNvSpPr/>
            <p:nvPr/>
          </p:nvSpPr>
          <p:spPr>
            <a:xfrm>
              <a:off x="6502778" y="318086"/>
              <a:ext cx="1207087" cy="1009564"/>
            </a:xfrm>
            <a:custGeom>
              <a:avLst/>
              <a:gdLst/>
              <a:ahLst/>
              <a:cxnLst/>
              <a:rect l="l" t="t" r="r" b="b"/>
              <a:pathLst>
                <a:path w="1207087" h="1009564">
                  <a:moveTo>
                    <a:pt x="0" y="0"/>
                  </a:moveTo>
                  <a:lnTo>
                    <a:pt x="1207088" y="0"/>
                  </a:lnTo>
                  <a:lnTo>
                    <a:pt x="1207088" y="1009564"/>
                  </a:lnTo>
                  <a:lnTo>
                    <a:pt x="0" y="10095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8">
                <a:extLs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5" name="TextBox 25"/>
            <p:cNvSpPr txBox="1"/>
            <p:nvPr/>
          </p:nvSpPr>
          <p:spPr>
            <a:xfrm>
              <a:off x="22163171" y="429379"/>
              <a:ext cx="1562297" cy="7143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840"/>
                </a:lnSpc>
              </a:pPr>
              <a:r>
                <a:rPr lang="en-US" sz="3200">
                  <a:solidFill>
                    <a:srgbClr val="000000"/>
                  </a:solidFill>
                  <a:latin typeface="Retropix"/>
                  <a:ea typeface="Retropix"/>
                  <a:cs typeface="Retropix"/>
                  <a:sym typeface="Retropix"/>
                </a:rPr>
                <a:t>11:11PM</a:t>
              </a:r>
            </a:p>
          </p:txBody>
        </p:sp>
      </p:grpSp>
      <p:sp>
        <p:nvSpPr>
          <p:cNvPr id="26" name="Freeform 26"/>
          <p:cNvSpPr/>
          <p:nvPr/>
        </p:nvSpPr>
        <p:spPr>
          <a:xfrm>
            <a:off x="16773447" y="2991016"/>
            <a:ext cx="808959" cy="782484"/>
          </a:xfrm>
          <a:custGeom>
            <a:avLst/>
            <a:gdLst/>
            <a:ahLst/>
            <a:cxnLst/>
            <a:rect l="l" t="t" r="r" b="b"/>
            <a:pathLst>
              <a:path w="808959" h="782484">
                <a:moveTo>
                  <a:pt x="0" y="0"/>
                </a:moveTo>
                <a:lnTo>
                  <a:pt x="808959" y="0"/>
                </a:lnTo>
                <a:lnTo>
                  <a:pt x="808959" y="782484"/>
                </a:lnTo>
                <a:lnTo>
                  <a:pt x="0" y="782484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5908030" y="2112484"/>
            <a:ext cx="6495274" cy="6495274"/>
          </a:xfrm>
          <a:custGeom>
            <a:avLst/>
            <a:gdLst/>
            <a:ahLst/>
            <a:cxnLst/>
            <a:rect l="l" t="t" r="r" b="b"/>
            <a:pathLst>
              <a:path w="6495274" h="6495274">
                <a:moveTo>
                  <a:pt x="0" y="0"/>
                </a:moveTo>
                <a:lnTo>
                  <a:pt x="6495274" y="0"/>
                </a:lnTo>
                <a:lnTo>
                  <a:pt x="6495274" y="6495274"/>
                </a:lnTo>
                <a:lnTo>
                  <a:pt x="0" y="6495274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1648768" y="2210816"/>
            <a:ext cx="482773" cy="482773"/>
          </a:xfrm>
          <a:custGeom>
            <a:avLst/>
            <a:gdLst/>
            <a:ahLst/>
            <a:cxnLst/>
            <a:rect l="l" t="t" r="r" b="b"/>
            <a:pathLst>
              <a:path w="482773" h="482773">
                <a:moveTo>
                  <a:pt x="0" y="0"/>
                </a:moveTo>
                <a:lnTo>
                  <a:pt x="482773" y="0"/>
                </a:lnTo>
                <a:lnTo>
                  <a:pt x="482773" y="482774"/>
                </a:lnTo>
                <a:lnTo>
                  <a:pt x="0" y="482774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29" name="TextBox 29"/>
          <p:cNvSpPr txBox="1"/>
          <p:nvPr/>
        </p:nvSpPr>
        <p:spPr>
          <a:xfrm>
            <a:off x="6264723" y="3435754"/>
            <a:ext cx="5733695" cy="37915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1. </a:t>
            </a:r>
            <a:r>
              <a:rPr lang="en-US" sz="2199" b="1">
                <a:solidFill>
                  <a:srgbClr val="000000"/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Έλεγχος για ενημερώσεις:</a:t>
            </a:r>
          </a:p>
          <a:p>
            <a:pPr marL="474976" lvl="1" indent="-237488" algn="l">
              <a:lnSpc>
                <a:spcPts val="307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Μεταβείτε στις Ρυθμίσεις &gt; Ενημέρωση &amp; Ασφάλεια &gt; Windows Update.</a:t>
            </a:r>
          </a:p>
          <a:p>
            <a:pPr marL="474976" lvl="1" indent="-237488" algn="l">
              <a:lnSpc>
                <a:spcPts val="307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Εγκαταστήστε όλες τις διαθέσιμες ενημερώσεις.</a:t>
            </a:r>
          </a:p>
          <a:p>
            <a:pPr algn="l">
              <a:lnSpc>
                <a:spcPts val="3079"/>
              </a:lnSpc>
            </a:pPr>
            <a:endParaRPr lang="en-US" sz="2199">
              <a:solidFill>
                <a:srgbClr val="000000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algn="l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2. </a:t>
            </a:r>
            <a:r>
              <a:rPr lang="en-US" sz="2199" b="1">
                <a:solidFill>
                  <a:srgbClr val="000000"/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Ενημέρωση προγραμμάτων οδήγησης:</a:t>
            </a:r>
          </a:p>
          <a:p>
            <a:pPr marL="474976" lvl="1" indent="-237488" algn="l">
              <a:lnSpc>
                <a:spcPts val="307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Ελέγξτε αν οι συσκευές σας (π.χ. κάρτα γραφικών) έχουν νέες ενημερώσεις.</a:t>
            </a:r>
          </a:p>
          <a:p>
            <a:pPr algn="ctr">
              <a:lnSpc>
                <a:spcPts val="2100"/>
              </a:lnSpc>
              <a:spcBef>
                <a:spcPct val="0"/>
              </a:spcBef>
            </a:pPr>
            <a:endParaRPr lang="en-US" sz="2199">
              <a:solidFill>
                <a:srgbClr val="000000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7A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33368" y="3626446"/>
            <a:ext cx="782400" cy="1057297"/>
          </a:xfrm>
          <a:custGeom>
            <a:avLst/>
            <a:gdLst/>
            <a:ahLst/>
            <a:cxnLst/>
            <a:rect l="l" t="t" r="r" b="b"/>
            <a:pathLst>
              <a:path w="782400" h="1057297">
                <a:moveTo>
                  <a:pt x="0" y="0"/>
                </a:moveTo>
                <a:lnTo>
                  <a:pt x="782400" y="0"/>
                </a:lnTo>
                <a:lnTo>
                  <a:pt x="782400" y="1057296"/>
                </a:lnTo>
                <a:lnTo>
                  <a:pt x="0" y="10572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11249" y="2300667"/>
            <a:ext cx="1026639" cy="785846"/>
          </a:xfrm>
          <a:custGeom>
            <a:avLst/>
            <a:gdLst/>
            <a:ahLst/>
            <a:cxnLst/>
            <a:rect l="l" t="t" r="r" b="b"/>
            <a:pathLst>
              <a:path w="1026639" h="785846">
                <a:moveTo>
                  <a:pt x="0" y="0"/>
                </a:moveTo>
                <a:lnTo>
                  <a:pt x="1026639" y="0"/>
                </a:lnTo>
                <a:lnTo>
                  <a:pt x="1026639" y="785845"/>
                </a:lnTo>
                <a:lnTo>
                  <a:pt x="0" y="7858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543623" y="538933"/>
            <a:ext cx="961890" cy="1221800"/>
          </a:xfrm>
          <a:custGeom>
            <a:avLst/>
            <a:gdLst/>
            <a:ahLst/>
            <a:cxnLst/>
            <a:rect l="l" t="t" r="r" b="b"/>
            <a:pathLst>
              <a:path w="961890" h="1221800">
                <a:moveTo>
                  <a:pt x="0" y="0"/>
                </a:moveTo>
                <a:lnTo>
                  <a:pt x="961890" y="0"/>
                </a:lnTo>
                <a:lnTo>
                  <a:pt x="961890" y="1221801"/>
                </a:lnTo>
                <a:lnTo>
                  <a:pt x="0" y="122180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59442" y="5223676"/>
            <a:ext cx="930253" cy="980151"/>
          </a:xfrm>
          <a:custGeom>
            <a:avLst/>
            <a:gdLst/>
            <a:ahLst/>
            <a:cxnLst/>
            <a:rect l="l" t="t" r="r" b="b"/>
            <a:pathLst>
              <a:path w="930253" h="980151">
                <a:moveTo>
                  <a:pt x="0" y="0"/>
                </a:moveTo>
                <a:lnTo>
                  <a:pt x="930253" y="0"/>
                </a:lnTo>
                <a:lnTo>
                  <a:pt x="930253" y="980151"/>
                </a:lnTo>
                <a:lnTo>
                  <a:pt x="0" y="98015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802844" y="538933"/>
            <a:ext cx="779562" cy="779562"/>
          </a:xfrm>
          <a:custGeom>
            <a:avLst/>
            <a:gdLst/>
            <a:ahLst/>
            <a:cxnLst/>
            <a:rect l="l" t="t" r="r" b="b"/>
            <a:pathLst>
              <a:path w="779562" h="779562">
                <a:moveTo>
                  <a:pt x="0" y="0"/>
                </a:moveTo>
                <a:lnTo>
                  <a:pt x="779562" y="0"/>
                </a:lnTo>
                <a:lnTo>
                  <a:pt x="779562" y="779562"/>
                </a:lnTo>
                <a:lnTo>
                  <a:pt x="0" y="77956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788145" y="1764975"/>
            <a:ext cx="779562" cy="779562"/>
          </a:xfrm>
          <a:custGeom>
            <a:avLst/>
            <a:gdLst/>
            <a:ahLst/>
            <a:cxnLst/>
            <a:rect l="l" t="t" r="r" b="b"/>
            <a:pathLst>
              <a:path w="779562" h="779562">
                <a:moveTo>
                  <a:pt x="0" y="0"/>
                </a:moveTo>
                <a:lnTo>
                  <a:pt x="779562" y="0"/>
                </a:lnTo>
                <a:lnTo>
                  <a:pt x="779562" y="779562"/>
                </a:lnTo>
                <a:lnTo>
                  <a:pt x="0" y="77956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6397846" y="389856"/>
            <a:ext cx="5492308" cy="1277688"/>
            <a:chOff x="0" y="0"/>
            <a:chExt cx="7323078" cy="1703584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7323078" cy="1703584"/>
              <a:chOff x="0" y="0"/>
              <a:chExt cx="2180608" cy="50728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2180608" cy="507280"/>
              </a:xfrm>
              <a:custGeom>
                <a:avLst/>
                <a:gdLst/>
                <a:ahLst/>
                <a:cxnLst/>
                <a:rect l="l" t="t" r="r" b="b"/>
                <a:pathLst>
                  <a:path w="2180608" h="507280">
                    <a:moveTo>
                      <a:pt x="1977408" y="0"/>
                    </a:moveTo>
                    <a:cubicBezTo>
                      <a:pt x="2089632" y="0"/>
                      <a:pt x="2180608" y="113558"/>
                      <a:pt x="2180608" y="253640"/>
                    </a:cubicBezTo>
                    <a:cubicBezTo>
                      <a:pt x="2180608" y="393721"/>
                      <a:pt x="2089632" y="507280"/>
                      <a:pt x="1977408" y="507280"/>
                    </a:cubicBezTo>
                    <a:lnTo>
                      <a:pt x="203200" y="507280"/>
                    </a:lnTo>
                    <a:cubicBezTo>
                      <a:pt x="90976" y="507280"/>
                      <a:pt x="0" y="393721"/>
                      <a:pt x="0" y="253640"/>
                    </a:cubicBezTo>
                    <a:cubicBezTo>
                      <a:pt x="0" y="113558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CCCCCC"/>
              </a:solidFill>
              <a:ln w="28575" cap="sq">
                <a:solidFill>
                  <a:srgbClr val="000000"/>
                </a:solidFill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38100"/>
                <a:ext cx="2180608" cy="54538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605"/>
                  </a:lnSpc>
                </a:pPr>
                <a:endParaRPr/>
              </a:p>
            </p:txBody>
          </p:sp>
        </p:grpSp>
        <p:sp>
          <p:nvSpPr>
            <p:cNvPr id="12" name="TextBox 12"/>
            <p:cNvSpPr txBox="1"/>
            <p:nvPr/>
          </p:nvSpPr>
          <p:spPr>
            <a:xfrm>
              <a:off x="1696812" y="296167"/>
              <a:ext cx="4945445" cy="11017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269"/>
                </a:lnSpc>
              </a:pPr>
              <a:r>
                <a:rPr lang="en-US" sz="2724" b="1">
                  <a:solidFill>
                    <a:srgbClr val="000000"/>
                  </a:solidFill>
                  <a:latin typeface="Public Sans Bold"/>
                  <a:ea typeface="Public Sans Bold"/>
                  <a:cs typeface="Public Sans Bold"/>
                  <a:sym typeface="Public Sans Bold"/>
                </a:rPr>
                <a:t>Βήμα 4</a:t>
              </a:r>
              <a:r>
                <a:rPr lang="en-US" sz="2724">
                  <a:solidFill>
                    <a:srgbClr val="000000"/>
                  </a:solidFill>
                  <a:latin typeface="Public Sans"/>
                  <a:ea typeface="Public Sans"/>
                  <a:cs typeface="Public Sans"/>
                  <a:sym typeface="Public Sans"/>
                </a:rPr>
                <a:t>: Έλεγχος Δικτύου</a:t>
              </a:r>
            </a:p>
          </p:txBody>
        </p:sp>
        <p:sp>
          <p:nvSpPr>
            <p:cNvPr id="13" name="Freeform 13"/>
            <p:cNvSpPr/>
            <p:nvPr/>
          </p:nvSpPr>
          <p:spPr>
            <a:xfrm>
              <a:off x="680821" y="475083"/>
              <a:ext cx="775993" cy="753418"/>
            </a:xfrm>
            <a:custGeom>
              <a:avLst/>
              <a:gdLst/>
              <a:ahLst/>
              <a:cxnLst/>
              <a:rect l="l" t="t" r="r" b="b"/>
              <a:pathLst>
                <a:path w="775993" h="753418">
                  <a:moveTo>
                    <a:pt x="0" y="0"/>
                  </a:moveTo>
                  <a:lnTo>
                    <a:pt x="775992" y="0"/>
                  </a:lnTo>
                  <a:lnTo>
                    <a:pt x="775992" y="753418"/>
                  </a:lnTo>
                  <a:lnTo>
                    <a:pt x="0" y="75341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4" name="Group 14"/>
          <p:cNvGrpSpPr/>
          <p:nvPr/>
        </p:nvGrpSpPr>
        <p:grpSpPr>
          <a:xfrm>
            <a:off x="0" y="9052698"/>
            <a:ext cx="18288000" cy="1234302"/>
            <a:chOff x="0" y="0"/>
            <a:chExt cx="24384000" cy="1645736"/>
          </a:xfrm>
        </p:grpSpPr>
        <p:grpSp>
          <p:nvGrpSpPr>
            <p:cNvPr id="15" name="Group 15"/>
            <p:cNvGrpSpPr/>
            <p:nvPr/>
          </p:nvGrpSpPr>
          <p:grpSpPr>
            <a:xfrm>
              <a:off x="0" y="0"/>
              <a:ext cx="24384000" cy="1645736"/>
              <a:chOff x="0" y="0"/>
              <a:chExt cx="4816593" cy="325084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816592" cy="325084"/>
              </a:xfrm>
              <a:custGeom>
                <a:avLst/>
                <a:gdLst/>
                <a:ahLst/>
                <a:cxnLst/>
                <a:rect l="l" t="t" r="r" b="b"/>
                <a:pathLst>
                  <a:path w="4816592" h="325084">
                    <a:moveTo>
                      <a:pt x="0" y="0"/>
                    </a:moveTo>
                    <a:lnTo>
                      <a:pt x="4816592" y="0"/>
                    </a:lnTo>
                    <a:lnTo>
                      <a:pt x="4816592" y="325084"/>
                    </a:lnTo>
                    <a:lnTo>
                      <a:pt x="0" y="325084"/>
                    </a:lnTo>
                    <a:close/>
                  </a:path>
                </a:pathLst>
              </a:custGeom>
              <a:solidFill>
                <a:srgbClr val="CCCCCC"/>
              </a:solidFill>
              <a:ln w="95250" cap="sq">
                <a:solidFill>
                  <a:srgbClr val="CCCCCC"/>
                </a:solidFill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38100"/>
                <a:ext cx="4816593" cy="363184"/>
              </a:xfrm>
              <a:prstGeom prst="rect">
                <a:avLst/>
              </a:prstGeom>
            </p:spPr>
            <p:txBody>
              <a:bodyPr lIns="254000" tIns="254000" rIns="254000" bIns="254000" rtlCol="0" anchor="ctr"/>
              <a:lstStyle/>
              <a:p>
                <a:pPr algn="l">
                  <a:lnSpc>
                    <a:spcPts val="2100"/>
                  </a:lnSpc>
                </a:pPr>
                <a:endParaRPr/>
              </a:p>
            </p:txBody>
          </p:sp>
        </p:grpSp>
        <p:sp>
          <p:nvSpPr>
            <p:cNvPr id="18" name="Freeform 18"/>
            <p:cNvSpPr/>
            <p:nvPr/>
          </p:nvSpPr>
          <p:spPr>
            <a:xfrm>
              <a:off x="316552" y="286517"/>
              <a:ext cx="1072702" cy="1072702"/>
            </a:xfrm>
            <a:custGeom>
              <a:avLst/>
              <a:gdLst/>
              <a:ahLst/>
              <a:cxnLst/>
              <a:rect l="l" t="t" r="r" b="b"/>
              <a:pathLst>
                <a:path w="1072702" h="1072702">
                  <a:moveTo>
                    <a:pt x="0" y="0"/>
                  </a:moveTo>
                  <a:lnTo>
                    <a:pt x="1072702" y="0"/>
                  </a:lnTo>
                  <a:lnTo>
                    <a:pt x="1072702" y="1072702"/>
                  </a:lnTo>
                  <a:lnTo>
                    <a:pt x="0" y="10727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9" name="Freeform 19"/>
            <p:cNvSpPr/>
            <p:nvPr/>
          </p:nvSpPr>
          <p:spPr>
            <a:xfrm>
              <a:off x="474997" y="436533"/>
              <a:ext cx="755811" cy="772669"/>
            </a:xfrm>
            <a:custGeom>
              <a:avLst/>
              <a:gdLst/>
              <a:ahLst/>
              <a:cxnLst/>
              <a:rect l="l" t="t" r="r" b="b"/>
              <a:pathLst>
                <a:path w="755811" h="772669">
                  <a:moveTo>
                    <a:pt x="0" y="0"/>
                  </a:moveTo>
                  <a:lnTo>
                    <a:pt x="755812" y="0"/>
                  </a:lnTo>
                  <a:lnTo>
                    <a:pt x="755812" y="772670"/>
                  </a:lnTo>
                  <a:lnTo>
                    <a:pt x="0" y="7726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Freeform 20"/>
            <p:cNvSpPr/>
            <p:nvPr/>
          </p:nvSpPr>
          <p:spPr>
            <a:xfrm>
              <a:off x="1897443" y="318086"/>
              <a:ext cx="1076085" cy="1009564"/>
            </a:xfrm>
            <a:custGeom>
              <a:avLst/>
              <a:gdLst/>
              <a:ahLst/>
              <a:cxnLst/>
              <a:rect l="l" t="t" r="r" b="b"/>
              <a:pathLst>
                <a:path w="1076085" h="1009564">
                  <a:moveTo>
                    <a:pt x="0" y="0"/>
                  </a:moveTo>
                  <a:lnTo>
                    <a:pt x="1076085" y="0"/>
                  </a:lnTo>
                  <a:lnTo>
                    <a:pt x="1076085" y="1009564"/>
                  </a:lnTo>
                  <a:lnTo>
                    <a:pt x="0" y="10095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Freeform 21"/>
            <p:cNvSpPr/>
            <p:nvPr/>
          </p:nvSpPr>
          <p:spPr>
            <a:xfrm>
              <a:off x="3194335" y="366127"/>
              <a:ext cx="883585" cy="913481"/>
            </a:xfrm>
            <a:custGeom>
              <a:avLst/>
              <a:gdLst/>
              <a:ahLst/>
              <a:cxnLst/>
              <a:rect l="l" t="t" r="r" b="b"/>
              <a:pathLst>
                <a:path w="883585" h="913481">
                  <a:moveTo>
                    <a:pt x="0" y="0"/>
                  </a:moveTo>
                  <a:lnTo>
                    <a:pt x="883585" y="0"/>
                  </a:lnTo>
                  <a:lnTo>
                    <a:pt x="883585" y="913481"/>
                  </a:lnTo>
                  <a:lnTo>
                    <a:pt x="0" y="913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2" name="Freeform 22"/>
            <p:cNvSpPr/>
            <p:nvPr/>
          </p:nvSpPr>
          <p:spPr>
            <a:xfrm>
              <a:off x="5416372" y="377368"/>
              <a:ext cx="890999" cy="890999"/>
            </a:xfrm>
            <a:custGeom>
              <a:avLst/>
              <a:gdLst/>
              <a:ahLst/>
              <a:cxnLst/>
              <a:rect l="l" t="t" r="r" b="b"/>
              <a:pathLst>
                <a:path w="890999" h="890999">
                  <a:moveTo>
                    <a:pt x="0" y="0"/>
                  </a:moveTo>
                  <a:lnTo>
                    <a:pt x="890999" y="0"/>
                  </a:lnTo>
                  <a:lnTo>
                    <a:pt x="890999" y="890999"/>
                  </a:lnTo>
                  <a:lnTo>
                    <a:pt x="0" y="8909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Freeform 23"/>
            <p:cNvSpPr/>
            <p:nvPr/>
          </p:nvSpPr>
          <p:spPr>
            <a:xfrm>
              <a:off x="4298727" y="342107"/>
              <a:ext cx="896838" cy="961522"/>
            </a:xfrm>
            <a:custGeom>
              <a:avLst/>
              <a:gdLst/>
              <a:ahLst/>
              <a:cxnLst/>
              <a:rect l="l" t="t" r="r" b="b"/>
              <a:pathLst>
                <a:path w="896838" h="961522">
                  <a:moveTo>
                    <a:pt x="0" y="0"/>
                  </a:moveTo>
                  <a:lnTo>
                    <a:pt x="896838" y="0"/>
                  </a:lnTo>
                  <a:lnTo>
                    <a:pt x="896838" y="961522"/>
                  </a:lnTo>
                  <a:lnTo>
                    <a:pt x="0" y="96152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4" name="Freeform 24"/>
            <p:cNvSpPr/>
            <p:nvPr/>
          </p:nvSpPr>
          <p:spPr>
            <a:xfrm>
              <a:off x="6502778" y="318086"/>
              <a:ext cx="1207087" cy="1009564"/>
            </a:xfrm>
            <a:custGeom>
              <a:avLst/>
              <a:gdLst/>
              <a:ahLst/>
              <a:cxnLst/>
              <a:rect l="l" t="t" r="r" b="b"/>
              <a:pathLst>
                <a:path w="1207087" h="1009564">
                  <a:moveTo>
                    <a:pt x="0" y="0"/>
                  </a:moveTo>
                  <a:lnTo>
                    <a:pt x="1207088" y="0"/>
                  </a:lnTo>
                  <a:lnTo>
                    <a:pt x="1207088" y="1009564"/>
                  </a:lnTo>
                  <a:lnTo>
                    <a:pt x="0" y="10095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8">
                <a:extLs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5" name="TextBox 25"/>
            <p:cNvSpPr txBox="1"/>
            <p:nvPr/>
          </p:nvSpPr>
          <p:spPr>
            <a:xfrm>
              <a:off x="22163171" y="429379"/>
              <a:ext cx="1562297" cy="7143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840"/>
                </a:lnSpc>
              </a:pPr>
              <a:r>
                <a:rPr lang="en-US" sz="3200">
                  <a:solidFill>
                    <a:srgbClr val="000000"/>
                  </a:solidFill>
                  <a:latin typeface="Retropix"/>
                  <a:ea typeface="Retropix"/>
                  <a:cs typeface="Retropix"/>
                  <a:sym typeface="Retropix"/>
                </a:rPr>
                <a:t>11:11PM</a:t>
              </a:r>
            </a:p>
          </p:txBody>
        </p:sp>
      </p:grpSp>
      <p:sp>
        <p:nvSpPr>
          <p:cNvPr id="26" name="Freeform 26"/>
          <p:cNvSpPr/>
          <p:nvPr/>
        </p:nvSpPr>
        <p:spPr>
          <a:xfrm>
            <a:off x="16773447" y="2991016"/>
            <a:ext cx="808959" cy="782484"/>
          </a:xfrm>
          <a:custGeom>
            <a:avLst/>
            <a:gdLst/>
            <a:ahLst/>
            <a:cxnLst/>
            <a:rect l="l" t="t" r="r" b="b"/>
            <a:pathLst>
              <a:path w="808959" h="782484">
                <a:moveTo>
                  <a:pt x="0" y="0"/>
                </a:moveTo>
                <a:lnTo>
                  <a:pt x="808959" y="0"/>
                </a:lnTo>
                <a:lnTo>
                  <a:pt x="808959" y="782484"/>
                </a:lnTo>
                <a:lnTo>
                  <a:pt x="0" y="782484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5908030" y="2112484"/>
            <a:ext cx="6495274" cy="6495274"/>
          </a:xfrm>
          <a:custGeom>
            <a:avLst/>
            <a:gdLst/>
            <a:ahLst/>
            <a:cxnLst/>
            <a:rect l="l" t="t" r="r" b="b"/>
            <a:pathLst>
              <a:path w="6495274" h="6495274">
                <a:moveTo>
                  <a:pt x="0" y="0"/>
                </a:moveTo>
                <a:lnTo>
                  <a:pt x="6495274" y="0"/>
                </a:lnTo>
                <a:lnTo>
                  <a:pt x="6495274" y="6495274"/>
                </a:lnTo>
                <a:lnTo>
                  <a:pt x="0" y="6495274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1648768" y="2210816"/>
            <a:ext cx="482773" cy="482773"/>
          </a:xfrm>
          <a:custGeom>
            <a:avLst/>
            <a:gdLst/>
            <a:ahLst/>
            <a:cxnLst/>
            <a:rect l="l" t="t" r="r" b="b"/>
            <a:pathLst>
              <a:path w="482773" h="482773">
                <a:moveTo>
                  <a:pt x="0" y="0"/>
                </a:moveTo>
                <a:lnTo>
                  <a:pt x="482773" y="0"/>
                </a:lnTo>
                <a:lnTo>
                  <a:pt x="482773" y="482774"/>
                </a:lnTo>
                <a:lnTo>
                  <a:pt x="0" y="482774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29" name="TextBox 29"/>
          <p:cNvSpPr txBox="1"/>
          <p:nvPr/>
        </p:nvSpPr>
        <p:spPr>
          <a:xfrm>
            <a:off x="6156459" y="3569296"/>
            <a:ext cx="5733695" cy="2620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76" lvl="1" indent="-237488" algn="just">
              <a:lnSpc>
                <a:spcPts val="3079"/>
              </a:lnSpc>
              <a:buAutoNum type="arabicPeriod"/>
            </a:pPr>
            <a:r>
              <a:rPr lang="en-US" sz="2199" b="1">
                <a:solidFill>
                  <a:srgbClr val="000000"/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Επανεκκινήστε το Router</a:t>
            </a:r>
            <a:r>
              <a:rPr lang="en-US" sz="2199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: Αν το πρόβλημα σχετίζεται με το διαδίκτυο.</a:t>
            </a:r>
          </a:p>
          <a:p>
            <a:pPr marL="474976" lvl="1" indent="-237488" algn="l">
              <a:lnSpc>
                <a:spcPts val="3079"/>
              </a:lnSpc>
              <a:buAutoNum type="arabicPeriod"/>
            </a:pPr>
            <a:r>
              <a:rPr lang="en-US" sz="2199" b="1">
                <a:solidFill>
                  <a:srgbClr val="000000"/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Δοκιμάστε άλλη συσκευή</a:t>
            </a:r>
            <a:r>
              <a:rPr lang="en-US" sz="2199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: Για να δείτε αν το πρόβλημα είναι στο δίκτυο ή στον υπολογιστή.</a:t>
            </a:r>
          </a:p>
          <a:p>
            <a:pPr algn="l">
              <a:lnSpc>
                <a:spcPts val="3079"/>
              </a:lnSpc>
            </a:pPr>
            <a:endParaRPr lang="en-US" sz="2199">
              <a:solidFill>
                <a:srgbClr val="000000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algn="ctr">
              <a:lnSpc>
                <a:spcPts val="2100"/>
              </a:lnSpc>
              <a:spcBef>
                <a:spcPct val="0"/>
              </a:spcBef>
            </a:pPr>
            <a:endParaRPr lang="en-US" sz="2199">
              <a:solidFill>
                <a:srgbClr val="000000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7A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33368" y="3626446"/>
            <a:ext cx="782400" cy="1057297"/>
          </a:xfrm>
          <a:custGeom>
            <a:avLst/>
            <a:gdLst/>
            <a:ahLst/>
            <a:cxnLst/>
            <a:rect l="l" t="t" r="r" b="b"/>
            <a:pathLst>
              <a:path w="782400" h="1057297">
                <a:moveTo>
                  <a:pt x="0" y="0"/>
                </a:moveTo>
                <a:lnTo>
                  <a:pt x="782400" y="0"/>
                </a:lnTo>
                <a:lnTo>
                  <a:pt x="782400" y="1057296"/>
                </a:lnTo>
                <a:lnTo>
                  <a:pt x="0" y="10572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11249" y="2300667"/>
            <a:ext cx="1026639" cy="785846"/>
          </a:xfrm>
          <a:custGeom>
            <a:avLst/>
            <a:gdLst/>
            <a:ahLst/>
            <a:cxnLst/>
            <a:rect l="l" t="t" r="r" b="b"/>
            <a:pathLst>
              <a:path w="1026639" h="785846">
                <a:moveTo>
                  <a:pt x="0" y="0"/>
                </a:moveTo>
                <a:lnTo>
                  <a:pt x="1026639" y="0"/>
                </a:lnTo>
                <a:lnTo>
                  <a:pt x="1026639" y="785845"/>
                </a:lnTo>
                <a:lnTo>
                  <a:pt x="0" y="7858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543623" y="538933"/>
            <a:ext cx="961890" cy="1221800"/>
          </a:xfrm>
          <a:custGeom>
            <a:avLst/>
            <a:gdLst/>
            <a:ahLst/>
            <a:cxnLst/>
            <a:rect l="l" t="t" r="r" b="b"/>
            <a:pathLst>
              <a:path w="961890" h="1221800">
                <a:moveTo>
                  <a:pt x="0" y="0"/>
                </a:moveTo>
                <a:lnTo>
                  <a:pt x="961890" y="0"/>
                </a:lnTo>
                <a:lnTo>
                  <a:pt x="961890" y="1221801"/>
                </a:lnTo>
                <a:lnTo>
                  <a:pt x="0" y="122180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59442" y="5223676"/>
            <a:ext cx="930253" cy="980151"/>
          </a:xfrm>
          <a:custGeom>
            <a:avLst/>
            <a:gdLst/>
            <a:ahLst/>
            <a:cxnLst/>
            <a:rect l="l" t="t" r="r" b="b"/>
            <a:pathLst>
              <a:path w="930253" h="980151">
                <a:moveTo>
                  <a:pt x="0" y="0"/>
                </a:moveTo>
                <a:lnTo>
                  <a:pt x="930253" y="0"/>
                </a:lnTo>
                <a:lnTo>
                  <a:pt x="930253" y="980151"/>
                </a:lnTo>
                <a:lnTo>
                  <a:pt x="0" y="98015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802844" y="538933"/>
            <a:ext cx="779562" cy="779562"/>
          </a:xfrm>
          <a:custGeom>
            <a:avLst/>
            <a:gdLst/>
            <a:ahLst/>
            <a:cxnLst/>
            <a:rect l="l" t="t" r="r" b="b"/>
            <a:pathLst>
              <a:path w="779562" h="779562">
                <a:moveTo>
                  <a:pt x="0" y="0"/>
                </a:moveTo>
                <a:lnTo>
                  <a:pt x="779562" y="0"/>
                </a:lnTo>
                <a:lnTo>
                  <a:pt x="779562" y="779562"/>
                </a:lnTo>
                <a:lnTo>
                  <a:pt x="0" y="77956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788145" y="1764975"/>
            <a:ext cx="779562" cy="779562"/>
          </a:xfrm>
          <a:custGeom>
            <a:avLst/>
            <a:gdLst/>
            <a:ahLst/>
            <a:cxnLst/>
            <a:rect l="l" t="t" r="r" b="b"/>
            <a:pathLst>
              <a:path w="779562" h="779562">
                <a:moveTo>
                  <a:pt x="0" y="0"/>
                </a:moveTo>
                <a:lnTo>
                  <a:pt x="779562" y="0"/>
                </a:lnTo>
                <a:lnTo>
                  <a:pt x="779562" y="779562"/>
                </a:lnTo>
                <a:lnTo>
                  <a:pt x="0" y="77956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6397846" y="389856"/>
            <a:ext cx="5492308" cy="1277688"/>
            <a:chOff x="0" y="0"/>
            <a:chExt cx="7323078" cy="1703584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7323078" cy="1703584"/>
              <a:chOff x="0" y="0"/>
              <a:chExt cx="2180608" cy="50728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2180608" cy="507280"/>
              </a:xfrm>
              <a:custGeom>
                <a:avLst/>
                <a:gdLst/>
                <a:ahLst/>
                <a:cxnLst/>
                <a:rect l="l" t="t" r="r" b="b"/>
                <a:pathLst>
                  <a:path w="2180608" h="507280">
                    <a:moveTo>
                      <a:pt x="1977408" y="0"/>
                    </a:moveTo>
                    <a:cubicBezTo>
                      <a:pt x="2089632" y="0"/>
                      <a:pt x="2180608" y="113558"/>
                      <a:pt x="2180608" y="253640"/>
                    </a:cubicBezTo>
                    <a:cubicBezTo>
                      <a:pt x="2180608" y="393721"/>
                      <a:pt x="2089632" y="507280"/>
                      <a:pt x="1977408" y="507280"/>
                    </a:cubicBezTo>
                    <a:lnTo>
                      <a:pt x="203200" y="507280"/>
                    </a:lnTo>
                    <a:cubicBezTo>
                      <a:pt x="90976" y="507280"/>
                      <a:pt x="0" y="393721"/>
                      <a:pt x="0" y="253640"/>
                    </a:cubicBezTo>
                    <a:cubicBezTo>
                      <a:pt x="0" y="113558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CCCCCC"/>
              </a:solidFill>
              <a:ln w="28575" cap="sq">
                <a:solidFill>
                  <a:srgbClr val="000000"/>
                </a:solidFill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38100"/>
                <a:ext cx="2180608" cy="54538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605"/>
                  </a:lnSpc>
                </a:pPr>
                <a:endParaRPr/>
              </a:p>
            </p:txBody>
          </p:sp>
        </p:grpSp>
        <p:sp>
          <p:nvSpPr>
            <p:cNvPr id="12" name="TextBox 12"/>
            <p:cNvSpPr txBox="1"/>
            <p:nvPr/>
          </p:nvSpPr>
          <p:spPr>
            <a:xfrm>
              <a:off x="1696812" y="296167"/>
              <a:ext cx="4945445" cy="11017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269"/>
                </a:lnSpc>
              </a:pPr>
              <a:r>
                <a:rPr lang="en-US" sz="2724" b="1">
                  <a:solidFill>
                    <a:srgbClr val="000000"/>
                  </a:solidFill>
                  <a:latin typeface="Public Sans Bold"/>
                  <a:ea typeface="Public Sans Bold"/>
                  <a:cs typeface="Public Sans Bold"/>
                  <a:sym typeface="Public Sans Bold"/>
                </a:rPr>
                <a:t>Βήμα 5</a:t>
              </a:r>
              <a:r>
                <a:rPr lang="en-US" sz="2724">
                  <a:solidFill>
                    <a:srgbClr val="000000"/>
                  </a:solidFill>
                  <a:latin typeface="Public Sans"/>
                  <a:ea typeface="Public Sans"/>
                  <a:cs typeface="Public Sans"/>
                  <a:sym typeface="Public Sans"/>
                </a:rPr>
                <a:t>: Επισκευή ή Αντικατάσταση Υλικού</a:t>
              </a:r>
            </a:p>
          </p:txBody>
        </p:sp>
        <p:sp>
          <p:nvSpPr>
            <p:cNvPr id="13" name="Freeform 13"/>
            <p:cNvSpPr/>
            <p:nvPr/>
          </p:nvSpPr>
          <p:spPr>
            <a:xfrm>
              <a:off x="680821" y="475083"/>
              <a:ext cx="775993" cy="753418"/>
            </a:xfrm>
            <a:custGeom>
              <a:avLst/>
              <a:gdLst/>
              <a:ahLst/>
              <a:cxnLst/>
              <a:rect l="l" t="t" r="r" b="b"/>
              <a:pathLst>
                <a:path w="775993" h="753418">
                  <a:moveTo>
                    <a:pt x="0" y="0"/>
                  </a:moveTo>
                  <a:lnTo>
                    <a:pt x="775992" y="0"/>
                  </a:lnTo>
                  <a:lnTo>
                    <a:pt x="775992" y="753418"/>
                  </a:lnTo>
                  <a:lnTo>
                    <a:pt x="0" y="75341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4" name="Group 14"/>
          <p:cNvGrpSpPr/>
          <p:nvPr/>
        </p:nvGrpSpPr>
        <p:grpSpPr>
          <a:xfrm>
            <a:off x="0" y="9052698"/>
            <a:ext cx="18288000" cy="1234302"/>
            <a:chOff x="0" y="0"/>
            <a:chExt cx="24384000" cy="1645736"/>
          </a:xfrm>
        </p:grpSpPr>
        <p:grpSp>
          <p:nvGrpSpPr>
            <p:cNvPr id="15" name="Group 15"/>
            <p:cNvGrpSpPr/>
            <p:nvPr/>
          </p:nvGrpSpPr>
          <p:grpSpPr>
            <a:xfrm>
              <a:off x="0" y="0"/>
              <a:ext cx="24384000" cy="1645736"/>
              <a:chOff x="0" y="0"/>
              <a:chExt cx="4816593" cy="325084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816592" cy="325084"/>
              </a:xfrm>
              <a:custGeom>
                <a:avLst/>
                <a:gdLst/>
                <a:ahLst/>
                <a:cxnLst/>
                <a:rect l="l" t="t" r="r" b="b"/>
                <a:pathLst>
                  <a:path w="4816592" h="325084">
                    <a:moveTo>
                      <a:pt x="0" y="0"/>
                    </a:moveTo>
                    <a:lnTo>
                      <a:pt x="4816592" y="0"/>
                    </a:lnTo>
                    <a:lnTo>
                      <a:pt x="4816592" y="325084"/>
                    </a:lnTo>
                    <a:lnTo>
                      <a:pt x="0" y="325084"/>
                    </a:lnTo>
                    <a:close/>
                  </a:path>
                </a:pathLst>
              </a:custGeom>
              <a:solidFill>
                <a:srgbClr val="CCCCCC"/>
              </a:solidFill>
              <a:ln w="95250" cap="sq">
                <a:solidFill>
                  <a:srgbClr val="CCCCCC"/>
                </a:solidFill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38100"/>
                <a:ext cx="4816593" cy="363184"/>
              </a:xfrm>
              <a:prstGeom prst="rect">
                <a:avLst/>
              </a:prstGeom>
            </p:spPr>
            <p:txBody>
              <a:bodyPr lIns="254000" tIns="254000" rIns="254000" bIns="254000" rtlCol="0" anchor="ctr"/>
              <a:lstStyle/>
              <a:p>
                <a:pPr algn="l">
                  <a:lnSpc>
                    <a:spcPts val="2100"/>
                  </a:lnSpc>
                </a:pPr>
                <a:endParaRPr/>
              </a:p>
            </p:txBody>
          </p:sp>
        </p:grpSp>
        <p:sp>
          <p:nvSpPr>
            <p:cNvPr id="18" name="Freeform 18"/>
            <p:cNvSpPr/>
            <p:nvPr/>
          </p:nvSpPr>
          <p:spPr>
            <a:xfrm>
              <a:off x="316552" y="286517"/>
              <a:ext cx="1072702" cy="1072702"/>
            </a:xfrm>
            <a:custGeom>
              <a:avLst/>
              <a:gdLst/>
              <a:ahLst/>
              <a:cxnLst/>
              <a:rect l="l" t="t" r="r" b="b"/>
              <a:pathLst>
                <a:path w="1072702" h="1072702">
                  <a:moveTo>
                    <a:pt x="0" y="0"/>
                  </a:moveTo>
                  <a:lnTo>
                    <a:pt x="1072702" y="0"/>
                  </a:lnTo>
                  <a:lnTo>
                    <a:pt x="1072702" y="1072702"/>
                  </a:lnTo>
                  <a:lnTo>
                    <a:pt x="0" y="10727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9" name="Freeform 19"/>
            <p:cNvSpPr/>
            <p:nvPr/>
          </p:nvSpPr>
          <p:spPr>
            <a:xfrm>
              <a:off x="474997" y="436533"/>
              <a:ext cx="755811" cy="772669"/>
            </a:xfrm>
            <a:custGeom>
              <a:avLst/>
              <a:gdLst/>
              <a:ahLst/>
              <a:cxnLst/>
              <a:rect l="l" t="t" r="r" b="b"/>
              <a:pathLst>
                <a:path w="755811" h="772669">
                  <a:moveTo>
                    <a:pt x="0" y="0"/>
                  </a:moveTo>
                  <a:lnTo>
                    <a:pt x="755812" y="0"/>
                  </a:lnTo>
                  <a:lnTo>
                    <a:pt x="755812" y="772670"/>
                  </a:lnTo>
                  <a:lnTo>
                    <a:pt x="0" y="7726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Freeform 20"/>
            <p:cNvSpPr/>
            <p:nvPr/>
          </p:nvSpPr>
          <p:spPr>
            <a:xfrm>
              <a:off x="1897443" y="318086"/>
              <a:ext cx="1076085" cy="1009564"/>
            </a:xfrm>
            <a:custGeom>
              <a:avLst/>
              <a:gdLst/>
              <a:ahLst/>
              <a:cxnLst/>
              <a:rect l="l" t="t" r="r" b="b"/>
              <a:pathLst>
                <a:path w="1076085" h="1009564">
                  <a:moveTo>
                    <a:pt x="0" y="0"/>
                  </a:moveTo>
                  <a:lnTo>
                    <a:pt x="1076085" y="0"/>
                  </a:lnTo>
                  <a:lnTo>
                    <a:pt x="1076085" y="1009564"/>
                  </a:lnTo>
                  <a:lnTo>
                    <a:pt x="0" y="10095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Freeform 21"/>
            <p:cNvSpPr/>
            <p:nvPr/>
          </p:nvSpPr>
          <p:spPr>
            <a:xfrm>
              <a:off x="3194335" y="366127"/>
              <a:ext cx="883585" cy="913481"/>
            </a:xfrm>
            <a:custGeom>
              <a:avLst/>
              <a:gdLst/>
              <a:ahLst/>
              <a:cxnLst/>
              <a:rect l="l" t="t" r="r" b="b"/>
              <a:pathLst>
                <a:path w="883585" h="913481">
                  <a:moveTo>
                    <a:pt x="0" y="0"/>
                  </a:moveTo>
                  <a:lnTo>
                    <a:pt x="883585" y="0"/>
                  </a:lnTo>
                  <a:lnTo>
                    <a:pt x="883585" y="913481"/>
                  </a:lnTo>
                  <a:lnTo>
                    <a:pt x="0" y="913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2" name="Freeform 22"/>
            <p:cNvSpPr/>
            <p:nvPr/>
          </p:nvSpPr>
          <p:spPr>
            <a:xfrm>
              <a:off x="5416372" y="377368"/>
              <a:ext cx="890999" cy="890999"/>
            </a:xfrm>
            <a:custGeom>
              <a:avLst/>
              <a:gdLst/>
              <a:ahLst/>
              <a:cxnLst/>
              <a:rect l="l" t="t" r="r" b="b"/>
              <a:pathLst>
                <a:path w="890999" h="890999">
                  <a:moveTo>
                    <a:pt x="0" y="0"/>
                  </a:moveTo>
                  <a:lnTo>
                    <a:pt x="890999" y="0"/>
                  </a:lnTo>
                  <a:lnTo>
                    <a:pt x="890999" y="890999"/>
                  </a:lnTo>
                  <a:lnTo>
                    <a:pt x="0" y="8909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Freeform 23"/>
            <p:cNvSpPr/>
            <p:nvPr/>
          </p:nvSpPr>
          <p:spPr>
            <a:xfrm>
              <a:off x="4298727" y="342107"/>
              <a:ext cx="896838" cy="961522"/>
            </a:xfrm>
            <a:custGeom>
              <a:avLst/>
              <a:gdLst/>
              <a:ahLst/>
              <a:cxnLst/>
              <a:rect l="l" t="t" r="r" b="b"/>
              <a:pathLst>
                <a:path w="896838" h="961522">
                  <a:moveTo>
                    <a:pt x="0" y="0"/>
                  </a:moveTo>
                  <a:lnTo>
                    <a:pt x="896838" y="0"/>
                  </a:lnTo>
                  <a:lnTo>
                    <a:pt x="896838" y="961522"/>
                  </a:lnTo>
                  <a:lnTo>
                    <a:pt x="0" y="96152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4" name="Freeform 24"/>
            <p:cNvSpPr/>
            <p:nvPr/>
          </p:nvSpPr>
          <p:spPr>
            <a:xfrm>
              <a:off x="6502778" y="318086"/>
              <a:ext cx="1207087" cy="1009564"/>
            </a:xfrm>
            <a:custGeom>
              <a:avLst/>
              <a:gdLst/>
              <a:ahLst/>
              <a:cxnLst/>
              <a:rect l="l" t="t" r="r" b="b"/>
              <a:pathLst>
                <a:path w="1207087" h="1009564">
                  <a:moveTo>
                    <a:pt x="0" y="0"/>
                  </a:moveTo>
                  <a:lnTo>
                    <a:pt x="1207088" y="0"/>
                  </a:lnTo>
                  <a:lnTo>
                    <a:pt x="1207088" y="1009564"/>
                  </a:lnTo>
                  <a:lnTo>
                    <a:pt x="0" y="10095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8">
                <a:extLs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5" name="TextBox 25"/>
            <p:cNvSpPr txBox="1"/>
            <p:nvPr/>
          </p:nvSpPr>
          <p:spPr>
            <a:xfrm>
              <a:off x="22163171" y="429379"/>
              <a:ext cx="1562297" cy="7143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840"/>
                </a:lnSpc>
              </a:pPr>
              <a:r>
                <a:rPr lang="en-US" sz="3200">
                  <a:solidFill>
                    <a:srgbClr val="000000"/>
                  </a:solidFill>
                  <a:latin typeface="Retropix"/>
                  <a:ea typeface="Retropix"/>
                  <a:cs typeface="Retropix"/>
                  <a:sym typeface="Retropix"/>
                </a:rPr>
                <a:t>11:11PM</a:t>
              </a:r>
            </a:p>
          </p:txBody>
        </p:sp>
      </p:grpSp>
      <p:sp>
        <p:nvSpPr>
          <p:cNvPr id="26" name="Freeform 26"/>
          <p:cNvSpPr/>
          <p:nvPr/>
        </p:nvSpPr>
        <p:spPr>
          <a:xfrm>
            <a:off x="16773447" y="2991016"/>
            <a:ext cx="808959" cy="782484"/>
          </a:xfrm>
          <a:custGeom>
            <a:avLst/>
            <a:gdLst/>
            <a:ahLst/>
            <a:cxnLst/>
            <a:rect l="l" t="t" r="r" b="b"/>
            <a:pathLst>
              <a:path w="808959" h="782484">
                <a:moveTo>
                  <a:pt x="0" y="0"/>
                </a:moveTo>
                <a:lnTo>
                  <a:pt x="808959" y="0"/>
                </a:lnTo>
                <a:lnTo>
                  <a:pt x="808959" y="782484"/>
                </a:lnTo>
                <a:lnTo>
                  <a:pt x="0" y="782484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5908030" y="2112484"/>
            <a:ext cx="6495274" cy="6495274"/>
          </a:xfrm>
          <a:custGeom>
            <a:avLst/>
            <a:gdLst/>
            <a:ahLst/>
            <a:cxnLst/>
            <a:rect l="l" t="t" r="r" b="b"/>
            <a:pathLst>
              <a:path w="6495274" h="6495274">
                <a:moveTo>
                  <a:pt x="0" y="0"/>
                </a:moveTo>
                <a:lnTo>
                  <a:pt x="6495274" y="0"/>
                </a:lnTo>
                <a:lnTo>
                  <a:pt x="6495274" y="6495274"/>
                </a:lnTo>
                <a:lnTo>
                  <a:pt x="0" y="6495274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1648768" y="2210816"/>
            <a:ext cx="482773" cy="482773"/>
          </a:xfrm>
          <a:custGeom>
            <a:avLst/>
            <a:gdLst/>
            <a:ahLst/>
            <a:cxnLst/>
            <a:rect l="l" t="t" r="r" b="b"/>
            <a:pathLst>
              <a:path w="482773" h="482773">
                <a:moveTo>
                  <a:pt x="0" y="0"/>
                </a:moveTo>
                <a:lnTo>
                  <a:pt x="482773" y="0"/>
                </a:lnTo>
                <a:lnTo>
                  <a:pt x="482773" y="482774"/>
                </a:lnTo>
                <a:lnTo>
                  <a:pt x="0" y="482774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29" name="TextBox 29"/>
          <p:cNvSpPr txBox="1"/>
          <p:nvPr/>
        </p:nvSpPr>
        <p:spPr>
          <a:xfrm>
            <a:off x="6156459" y="3569296"/>
            <a:ext cx="5733695" cy="30105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76" lvl="1" indent="-237488" algn="l">
              <a:lnSpc>
                <a:spcPts val="3079"/>
              </a:lnSpc>
              <a:buAutoNum type="arabicPeriod"/>
            </a:pPr>
            <a:r>
              <a:rPr lang="en-US" sz="2199" b="1">
                <a:solidFill>
                  <a:srgbClr val="000000"/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Έλεγχος υλικού</a:t>
            </a:r>
            <a:r>
              <a:rPr lang="en-US" sz="2199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: Δείτε αν το πρόβλημα προέρχεται από φυσική βλάβη (π.χ. πληκτρολόγιο ή οθόνη).</a:t>
            </a:r>
          </a:p>
          <a:p>
            <a:pPr marL="474976" lvl="1" indent="-237488" algn="l">
              <a:lnSpc>
                <a:spcPts val="3079"/>
              </a:lnSpc>
              <a:buAutoNum type="arabicPeriod"/>
            </a:pPr>
            <a:r>
              <a:rPr lang="en-US" sz="2199" b="1">
                <a:solidFill>
                  <a:srgbClr val="000000"/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Αντικατάσταση ελαττωματικού εξαρτήματος</a:t>
            </a:r>
            <a:r>
              <a:rPr lang="en-US" sz="2199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: Αν δεν λειτουργεί σωστά, μπορεί να χρειάζεται αλλαγή.</a:t>
            </a:r>
          </a:p>
          <a:p>
            <a:pPr algn="l">
              <a:lnSpc>
                <a:spcPts val="3079"/>
              </a:lnSpc>
            </a:pPr>
            <a:endParaRPr lang="en-US" sz="2199">
              <a:solidFill>
                <a:srgbClr val="000000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algn="ctr">
              <a:lnSpc>
                <a:spcPts val="2100"/>
              </a:lnSpc>
              <a:spcBef>
                <a:spcPct val="0"/>
              </a:spcBef>
            </a:pPr>
            <a:endParaRPr lang="en-US" sz="2199">
              <a:solidFill>
                <a:srgbClr val="000000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7A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33368" y="3626446"/>
            <a:ext cx="782400" cy="1057297"/>
          </a:xfrm>
          <a:custGeom>
            <a:avLst/>
            <a:gdLst/>
            <a:ahLst/>
            <a:cxnLst/>
            <a:rect l="l" t="t" r="r" b="b"/>
            <a:pathLst>
              <a:path w="782400" h="1057297">
                <a:moveTo>
                  <a:pt x="0" y="0"/>
                </a:moveTo>
                <a:lnTo>
                  <a:pt x="782400" y="0"/>
                </a:lnTo>
                <a:lnTo>
                  <a:pt x="782400" y="1057296"/>
                </a:lnTo>
                <a:lnTo>
                  <a:pt x="0" y="10572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11249" y="2300667"/>
            <a:ext cx="1026639" cy="785846"/>
          </a:xfrm>
          <a:custGeom>
            <a:avLst/>
            <a:gdLst/>
            <a:ahLst/>
            <a:cxnLst/>
            <a:rect l="l" t="t" r="r" b="b"/>
            <a:pathLst>
              <a:path w="1026639" h="785846">
                <a:moveTo>
                  <a:pt x="0" y="0"/>
                </a:moveTo>
                <a:lnTo>
                  <a:pt x="1026639" y="0"/>
                </a:lnTo>
                <a:lnTo>
                  <a:pt x="1026639" y="785845"/>
                </a:lnTo>
                <a:lnTo>
                  <a:pt x="0" y="7858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543623" y="538933"/>
            <a:ext cx="961890" cy="1221800"/>
          </a:xfrm>
          <a:custGeom>
            <a:avLst/>
            <a:gdLst/>
            <a:ahLst/>
            <a:cxnLst/>
            <a:rect l="l" t="t" r="r" b="b"/>
            <a:pathLst>
              <a:path w="961890" h="1221800">
                <a:moveTo>
                  <a:pt x="0" y="0"/>
                </a:moveTo>
                <a:lnTo>
                  <a:pt x="961890" y="0"/>
                </a:lnTo>
                <a:lnTo>
                  <a:pt x="961890" y="1221801"/>
                </a:lnTo>
                <a:lnTo>
                  <a:pt x="0" y="122180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59442" y="5223676"/>
            <a:ext cx="930253" cy="980151"/>
          </a:xfrm>
          <a:custGeom>
            <a:avLst/>
            <a:gdLst/>
            <a:ahLst/>
            <a:cxnLst/>
            <a:rect l="l" t="t" r="r" b="b"/>
            <a:pathLst>
              <a:path w="930253" h="980151">
                <a:moveTo>
                  <a:pt x="0" y="0"/>
                </a:moveTo>
                <a:lnTo>
                  <a:pt x="930253" y="0"/>
                </a:lnTo>
                <a:lnTo>
                  <a:pt x="930253" y="980151"/>
                </a:lnTo>
                <a:lnTo>
                  <a:pt x="0" y="98015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802844" y="538933"/>
            <a:ext cx="779562" cy="779562"/>
          </a:xfrm>
          <a:custGeom>
            <a:avLst/>
            <a:gdLst/>
            <a:ahLst/>
            <a:cxnLst/>
            <a:rect l="l" t="t" r="r" b="b"/>
            <a:pathLst>
              <a:path w="779562" h="779562">
                <a:moveTo>
                  <a:pt x="0" y="0"/>
                </a:moveTo>
                <a:lnTo>
                  <a:pt x="779562" y="0"/>
                </a:lnTo>
                <a:lnTo>
                  <a:pt x="779562" y="779562"/>
                </a:lnTo>
                <a:lnTo>
                  <a:pt x="0" y="77956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788145" y="1764975"/>
            <a:ext cx="779562" cy="779562"/>
          </a:xfrm>
          <a:custGeom>
            <a:avLst/>
            <a:gdLst/>
            <a:ahLst/>
            <a:cxnLst/>
            <a:rect l="l" t="t" r="r" b="b"/>
            <a:pathLst>
              <a:path w="779562" h="779562">
                <a:moveTo>
                  <a:pt x="0" y="0"/>
                </a:moveTo>
                <a:lnTo>
                  <a:pt x="779562" y="0"/>
                </a:lnTo>
                <a:lnTo>
                  <a:pt x="779562" y="779562"/>
                </a:lnTo>
                <a:lnTo>
                  <a:pt x="0" y="77956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6397846" y="389856"/>
            <a:ext cx="5492308" cy="1277688"/>
            <a:chOff x="0" y="0"/>
            <a:chExt cx="7323078" cy="1703584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7323078" cy="1703584"/>
              <a:chOff x="0" y="0"/>
              <a:chExt cx="2180608" cy="50728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2180608" cy="507280"/>
              </a:xfrm>
              <a:custGeom>
                <a:avLst/>
                <a:gdLst/>
                <a:ahLst/>
                <a:cxnLst/>
                <a:rect l="l" t="t" r="r" b="b"/>
                <a:pathLst>
                  <a:path w="2180608" h="507280">
                    <a:moveTo>
                      <a:pt x="1977408" y="0"/>
                    </a:moveTo>
                    <a:cubicBezTo>
                      <a:pt x="2089632" y="0"/>
                      <a:pt x="2180608" y="113558"/>
                      <a:pt x="2180608" y="253640"/>
                    </a:cubicBezTo>
                    <a:cubicBezTo>
                      <a:pt x="2180608" y="393721"/>
                      <a:pt x="2089632" y="507280"/>
                      <a:pt x="1977408" y="507280"/>
                    </a:cubicBezTo>
                    <a:lnTo>
                      <a:pt x="203200" y="507280"/>
                    </a:lnTo>
                    <a:cubicBezTo>
                      <a:pt x="90976" y="507280"/>
                      <a:pt x="0" y="393721"/>
                      <a:pt x="0" y="253640"/>
                    </a:cubicBezTo>
                    <a:cubicBezTo>
                      <a:pt x="0" y="113558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CCCCCC"/>
              </a:solidFill>
              <a:ln w="28575" cap="sq">
                <a:solidFill>
                  <a:srgbClr val="000000"/>
                </a:solidFill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38100"/>
                <a:ext cx="2180608" cy="54538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605"/>
                  </a:lnSpc>
                </a:pPr>
                <a:endParaRPr/>
              </a:p>
            </p:txBody>
          </p:sp>
        </p:grpSp>
        <p:sp>
          <p:nvSpPr>
            <p:cNvPr id="12" name="TextBox 12"/>
            <p:cNvSpPr txBox="1"/>
            <p:nvPr/>
          </p:nvSpPr>
          <p:spPr>
            <a:xfrm>
              <a:off x="1696812" y="296167"/>
              <a:ext cx="4945445" cy="11017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269"/>
                </a:lnSpc>
              </a:pPr>
              <a:r>
                <a:rPr lang="en-US" sz="2724" b="1">
                  <a:solidFill>
                    <a:srgbClr val="000000"/>
                  </a:solidFill>
                  <a:latin typeface="Public Sans Bold"/>
                  <a:ea typeface="Public Sans Bold"/>
                  <a:cs typeface="Public Sans Bold"/>
                  <a:sym typeface="Public Sans Bold"/>
                </a:rPr>
                <a:t>Βήμα 6</a:t>
              </a:r>
              <a:r>
                <a:rPr lang="en-US" sz="2724">
                  <a:solidFill>
                    <a:srgbClr val="000000"/>
                  </a:solidFill>
                  <a:latin typeface="Public Sans"/>
                  <a:ea typeface="Public Sans"/>
                  <a:cs typeface="Public Sans"/>
                  <a:sym typeface="Public Sans"/>
                </a:rPr>
                <a:t>: Επαναφορά του Συστήματος</a:t>
              </a:r>
            </a:p>
          </p:txBody>
        </p:sp>
        <p:sp>
          <p:nvSpPr>
            <p:cNvPr id="13" name="Freeform 13"/>
            <p:cNvSpPr/>
            <p:nvPr/>
          </p:nvSpPr>
          <p:spPr>
            <a:xfrm>
              <a:off x="680821" y="475083"/>
              <a:ext cx="775993" cy="753418"/>
            </a:xfrm>
            <a:custGeom>
              <a:avLst/>
              <a:gdLst/>
              <a:ahLst/>
              <a:cxnLst/>
              <a:rect l="l" t="t" r="r" b="b"/>
              <a:pathLst>
                <a:path w="775993" h="753418">
                  <a:moveTo>
                    <a:pt x="0" y="0"/>
                  </a:moveTo>
                  <a:lnTo>
                    <a:pt x="775992" y="0"/>
                  </a:lnTo>
                  <a:lnTo>
                    <a:pt x="775992" y="753418"/>
                  </a:lnTo>
                  <a:lnTo>
                    <a:pt x="0" y="75341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4" name="Group 14"/>
          <p:cNvGrpSpPr/>
          <p:nvPr/>
        </p:nvGrpSpPr>
        <p:grpSpPr>
          <a:xfrm>
            <a:off x="0" y="9052698"/>
            <a:ext cx="18288000" cy="1234302"/>
            <a:chOff x="0" y="0"/>
            <a:chExt cx="24384000" cy="1645736"/>
          </a:xfrm>
        </p:grpSpPr>
        <p:grpSp>
          <p:nvGrpSpPr>
            <p:cNvPr id="15" name="Group 15"/>
            <p:cNvGrpSpPr/>
            <p:nvPr/>
          </p:nvGrpSpPr>
          <p:grpSpPr>
            <a:xfrm>
              <a:off x="0" y="0"/>
              <a:ext cx="24384000" cy="1645736"/>
              <a:chOff x="0" y="0"/>
              <a:chExt cx="4816593" cy="325084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816592" cy="325084"/>
              </a:xfrm>
              <a:custGeom>
                <a:avLst/>
                <a:gdLst/>
                <a:ahLst/>
                <a:cxnLst/>
                <a:rect l="l" t="t" r="r" b="b"/>
                <a:pathLst>
                  <a:path w="4816592" h="325084">
                    <a:moveTo>
                      <a:pt x="0" y="0"/>
                    </a:moveTo>
                    <a:lnTo>
                      <a:pt x="4816592" y="0"/>
                    </a:lnTo>
                    <a:lnTo>
                      <a:pt x="4816592" y="325084"/>
                    </a:lnTo>
                    <a:lnTo>
                      <a:pt x="0" y="325084"/>
                    </a:lnTo>
                    <a:close/>
                  </a:path>
                </a:pathLst>
              </a:custGeom>
              <a:solidFill>
                <a:srgbClr val="CCCCCC"/>
              </a:solidFill>
              <a:ln w="95250" cap="sq">
                <a:solidFill>
                  <a:srgbClr val="CCCCCC"/>
                </a:solidFill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38100"/>
                <a:ext cx="4816593" cy="363184"/>
              </a:xfrm>
              <a:prstGeom prst="rect">
                <a:avLst/>
              </a:prstGeom>
            </p:spPr>
            <p:txBody>
              <a:bodyPr lIns="254000" tIns="254000" rIns="254000" bIns="254000" rtlCol="0" anchor="ctr"/>
              <a:lstStyle/>
              <a:p>
                <a:pPr algn="l">
                  <a:lnSpc>
                    <a:spcPts val="2100"/>
                  </a:lnSpc>
                </a:pPr>
                <a:endParaRPr/>
              </a:p>
            </p:txBody>
          </p:sp>
        </p:grpSp>
        <p:sp>
          <p:nvSpPr>
            <p:cNvPr id="18" name="Freeform 18"/>
            <p:cNvSpPr/>
            <p:nvPr/>
          </p:nvSpPr>
          <p:spPr>
            <a:xfrm>
              <a:off x="316552" y="286517"/>
              <a:ext cx="1072702" cy="1072702"/>
            </a:xfrm>
            <a:custGeom>
              <a:avLst/>
              <a:gdLst/>
              <a:ahLst/>
              <a:cxnLst/>
              <a:rect l="l" t="t" r="r" b="b"/>
              <a:pathLst>
                <a:path w="1072702" h="1072702">
                  <a:moveTo>
                    <a:pt x="0" y="0"/>
                  </a:moveTo>
                  <a:lnTo>
                    <a:pt x="1072702" y="0"/>
                  </a:lnTo>
                  <a:lnTo>
                    <a:pt x="1072702" y="1072702"/>
                  </a:lnTo>
                  <a:lnTo>
                    <a:pt x="0" y="10727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9" name="Freeform 19"/>
            <p:cNvSpPr/>
            <p:nvPr/>
          </p:nvSpPr>
          <p:spPr>
            <a:xfrm>
              <a:off x="474997" y="436533"/>
              <a:ext cx="755811" cy="772669"/>
            </a:xfrm>
            <a:custGeom>
              <a:avLst/>
              <a:gdLst/>
              <a:ahLst/>
              <a:cxnLst/>
              <a:rect l="l" t="t" r="r" b="b"/>
              <a:pathLst>
                <a:path w="755811" h="772669">
                  <a:moveTo>
                    <a:pt x="0" y="0"/>
                  </a:moveTo>
                  <a:lnTo>
                    <a:pt x="755812" y="0"/>
                  </a:lnTo>
                  <a:lnTo>
                    <a:pt x="755812" y="772670"/>
                  </a:lnTo>
                  <a:lnTo>
                    <a:pt x="0" y="7726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Freeform 20"/>
            <p:cNvSpPr/>
            <p:nvPr/>
          </p:nvSpPr>
          <p:spPr>
            <a:xfrm>
              <a:off x="1897443" y="318086"/>
              <a:ext cx="1076085" cy="1009564"/>
            </a:xfrm>
            <a:custGeom>
              <a:avLst/>
              <a:gdLst/>
              <a:ahLst/>
              <a:cxnLst/>
              <a:rect l="l" t="t" r="r" b="b"/>
              <a:pathLst>
                <a:path w="1076085" h="1009564">
                  <a:moveTo>
                    <a:pt x="0" y="0"/>
                  </a:moveTo>
                  <a:lnTo>
                    <a:pt x="1076085" y="0"/>
                  </a:lnTo>
                  <a:lnTo>
                    <a:pt x="1076085" y="1009564"/>
                  </a:lnTo>
                  <a:lnTo>
                    <a:pt x="0" y="10095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Freeform 21"/>
            <p:cNvSpPr/>
            <p:nvPr/>
          </p:nvSpPr>
          <p:spPr>
            <a:xfrm>
              <a:off x="3194335" y="366127"/>
              <a:ext cx="883585" cy="913481"/>
            </a:xfrm>
            <a:custGeom>
              <a:avLst/>
              <a:gdLst/>
              <a:ahLst/>
              <a:cxnLst/>
              <a:rect l="l" t="t" r="r" b="b"/>
              <a:pathLst>
                <a:path w="883585" h="913481">
                  <a:moveTo>
                    <a:pt x="0" y="0"/>
                  </a:moveTo>
                  <a:lnTo>
                    <a:pt x="883585" y="0"/>
                  </a:lnTo>
                  <a:lnTo>
                    <a:pt x="883585" y="913481"/>
                  </a:lnTo>
                  <a:lnTo>
                    <a:pt x="0" y="913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2" name="Freeform 22"/>
            <p:cNvSpPr/>
            <p:nvPr/>
          </p:nvSpPr>
          <p:spPr>
            <a:xfrm>
              <a:off x="5416372" y="377368"/>
              <a:ext cx="890999" cy="890999"/>
            </a:xfrm>
            <a:custGeom>
              <a:avLst/>
              <a:gdLst/>
              <a:ahLst/>
              <a:cxnLst/>
              <a:rect l="l" t="t" r="r" b="b"/>
              <a:pathLst>
                <a:path w="890999" h="890999">
                  <a:moveTo>
                    <a:pt x="0" y="0"/>
                  </a:moveTo>
                  <a:lnTo>
                    <a:pt x="890999" y="0"/>
                  </a:lnTo>
                  <a:lnTo>
                    <a:pt x="890999" y="890999"/>
                  </a:lnTo>
                  <a:lnTo>
                    <a:pt x="0" y="8909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Freeform 23"/>
            <p:cNvSpPr/>
            <p:nvPr/>
          </p:nvSpPr>
          <p:spPr>
            <a:xfrm>
              <a:off x="4298727" y="342107"/>
              <a:ext cx="896838" cy="961522"/>
            </a:xfrm>
            <a:custGeom>
              <a:avLst/>
              <a:gdLst/>
              <a:ahLst/>
              <a:cxnLst/>
              <a:rect l="l" t="t" r="r" b="b"/>
              <a:pathLst>
                <a:path w="896838" h="961522">
                  <a:moveTo>
                    <a:pt x="0" y="0"/>
                  </a:moveTo>
                  <a:lnTo>
                    <a:pt x="896838" y="0"/>
                  </a:lnTo>
                  <a:lnTo>
                    <a:pt x="896838" y="961522"/>
                  </a:lnTo>
                  <a:lnTo>
                    <a:pt x="0" y="96152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4" name="Freeform 24"/>
            <p:cNvSpPr/>
            <p:nvPr/>
          </p:nvSpPr>
          <p:spPr>
            <a:xfrm>
              <a:off x="6502778" y="318086"/>
              <a:ext cx="1207087" cy="1009564"/>
            </a:xfrm>
            <a:custGeom>
              <a:avLst/>
              <a:gdLst/>
              <a:ahLst/>
              <a:cxnLst/>
              <a:rect l="l" t="t" r="r" b="b"/>
              <a:pathLst>
                <a:path w="1207087" h="1009564">
                  <a:moveTo>
                    <a:pt x="0" y="0"/>
                  </a:moveTo>
                  <a:lnTo>
                    <a:pt x="1207088" y="0"/>
                  </a:lnTo>
                  <a:lnTo>
                    <a:pt x="1207088" y="1009564"/>
                  </a:lnTo>
                  <a:lnTo>
                    <a:pt x="0" y="10095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8">
                <a:extLs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5" name="TextBox 25"/>
            <p:cNvSpPr txBox="1"/>
            <p:nvPr/>
          </p:nvSpPr>
          <p:spPr>
            <a:xfrm>
              <a:off x="22163171" y="429379"/>
              <a:ext cx="1562297" cy="7143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840"/>
                </a:lnSpc>
              </a:pPr>
              <a:r>
                <a:rPr lang="en-US" sz="3200">
                  <a:solidFill>
                    <a:srgbClr val="000000"/>
                  </a:solidFill>
                  <a:latin typeface="Retropix"/>
                  <a:ea typeface="Retropix"/>
                  <a:cs typeface="Retropix"/>
                  <a:sym typeface="Retropix"/>
                </a:rPr>
                <a:t>11:11PM</a:t>
              </a:r>
            </a:p>
          </p:txBody>
        </p:sp>
      </p:grpSp>
      <p:sp>
        <p:nvSpPr>
          <p:cNvPr id="26" name="Freeform 26"/>
          <p:cNvSpPr/>
          <p:nvPr/>
        </p:nvSpPr>
        <p:spPr>
          <a:xfrm>
            <a:off x="16773447" y="2991016"/>
            <a:ext cx="808959" cy="782484"/>
          </a:xfrm>
          <a:custGeom>
            <a:avLst/>
            <a:gdLst/>
            <a:ahLst/>
            <a:cxnLst/>
            <a:rect l="l" t="t" r="r" b="b"/>
            <a:pathLst>
              <a:path w="808959" h="782484">
                <a:moveTo>
                  <a:pt x="0" y="0"/>
                </a:moveTo>
                <a:lnTo>
                  <a:pt x="808959" y="0"/>
                </a:lnTo>
                <a:lnTo>
                  <a:pt x="808959" y="782484"/>
                </a:lnTo>
                <a:lnTo>
                  <a:pt x="0" y="782484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5908030" y="2112484"/>
            <a:ext cx="6495274" cy="6495274"/>
          </a:xfrm>
          <a:custGeom>
            <a:avLst/>
            <a:gdLst/>
            <a:ahLst/>
            <a:cxnLst/>
            <a:rect l="l" t="t" r="r" b="b"/>
            <a:pathLst>
              <a:path w="6495274" h="6495274">
                <a:moveTo>
                  <a:pt x="0" y="0"/>
                </a:moveTo>
                <a:lnTo>
                  <a:pt x="6495274" y="0"/>
                </a:lnTo>
                <a:lnTo>
                  <a:pt x="6495274" y="6495274"/>
                </a:lnTo>
                <a:lnTo>
                  <a:pt x="0" y="6495274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1648768" y="2210816"/>
            <a:ext cx="482773" cy="482773"/>
          </a:xfrm>
          <a:custGeom>
            <a:avLst/>
            <a:gdLst/>
            <a:ahLst/>
            <a:cxnLst/>
            <a:rect l="l" t="t" r="r" b="b"/>
            <a:pathLst>
              <a:path w="482773" h="482773">
                <a:moveTo>
                  <a:pt x="0" y="0"/>
                </a:moveTo>
                <a:lnTo>
                  <a:pt x="482773" y="0"/>
                </a:lnTo>
                <a:lnTo>
                  <a:pt x="482773" y="482774"/>
                </a:lnTo>
                <a:lnTo>
                  <a:pt x="0" y="482774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29" name="TextBox 29"/>
          <p:cNvSpPr txBox="1"/>
          <p:nvPr/>
        </p:nvSpPr>
        <p:spPr>
          <a:xfrm>
            <a:off x="6156459" y="3569296"/>
            <a:ext cx="5733695" cy="45726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79"/>
              </a:lnSpc>
            </a:pPr>
            <a:r>
              <a:rPr lang="en-US" sz="2199" b="1">
                <a:solidFill>
                  <a:srgbClr val="000000"/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Χρησιμοποιήστε το εργαλείο αποκατάστασης των Windows</a:t>
            </a:r>
            <a:r>
              <a:rPr lang="en-US" sz="2199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:</a:t>
            </a:r>
          </a:p>
          <a:p>
            <a:pPr marL="474976" lvl="1" indent="-237488" algn="l">
              <a:lnSpc>
                <a:spcPts val="307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Ρυθμίσεις &gt; Ενημέρωση &amp; Ασφάλεια &gt; Αποκατάσταση.</a:t>
            </a:r>
          </a:p>
          <a:p>
            <a:pPr marL="474976" lvl="1" indent="-237488" algn="l">
              <a:lnSpc>
                <a:spcPts val="307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Επιλέξτε να επαναφέρετε το σύστημα σε προηγούμενη κατάσταση.</a:t>
            </a:r>
          </a:p>
          <a:p>
            <a:pPr marL="474976" lvl="1" indent="-237488" algn="l">
              <a:lnSpc>
                <a:spcPts val="307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Σιγουρευτείτε να ακολουθήσετε τον οδηγό του βιβλίου για την επαναφορά του συστήματος στα Windows</a:t>
            </a:r>
          </a:p>
          <a:p>
            <a:pPr algn="l">
              <a:lnSpc>
                <a:spcPts val="3079"/>
              </a:lnSpc>
            </a:pPr>
            <a:endParaRPr lang="en-US" sz="2199">
              <a:solidFill>
                <a:srgbClr val="000000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algn="l">
              <a:lnSpc>
                <a:spcPts val="3079"/>
              </a:lnSpc>
            </a:pPr>
            <a:endParaRPr lang="en-US" sz="2199">
              <a:solidFill>
                <a:srgbClr val="000000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algn="ctr">
              <a:lnSpc>
                <a:spcPts val="2100"/>
              </a:lnSpc>
              <a:spcBef>
                <a:spcPct val="0"/>
              </a:spcBef>
            </a:pPr>
            <a:endParaRPr lang="en-US" sz="2199">
              <a:solidFill>
                <a:srgbClr val="000000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7A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33368" y="3626446"/>
            <a:ext cx="782400" cy="1057297"/>
          </a:xfrm>
          <a:custGeom>
            <a:avLst/>
            <a:gdLst/>
            <a:ahLst/>
            <a:cxnLst/>
            <a:rect l="l" t="t" r="r" b="b"/>
            <a:pathLst>
              <a:path w="782400" h="1057297">
                <a:moveTo>
                  <a:pt x="0" y="0"/>
                </a:moveTo>
                <a:lnTo>
                  <a:pt x="782400" y="0"/>
                </a:lnTo>
                <a:lnTo>
                  <a:pt x="782400" y="1057296"/>
                </a:lnTo>
                <a:lnTo>
                  <a:pt x="0" y="10572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11249" y="2300667"/>
            <a:ext cx="1026639" cy="785846"/>
          </a:xfrm>
          <a:custGeom>
            <a:avLst/>
            <a:gdLst/>
            <a:ahLst/>
            <a:cxnLst/>
            <a:rect l="l" t="t" r="r" b="b"/>
            <a:pathLst>
              <a:path w="1026639" h="785846">
                <a:moveTo>
                  <a:pt x="0" y="0"/>
                </a:moveTo>
                <a:lnTo>
                  <a:pt x="1026639" y="0"/>
                </a:lnTo>
                <a:lnTo>
                  <a:pt x="1026639" y="785845"/>
                </a:lnTo>
                <a:lnTo>
                  <a:pt x="0" y="7858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543623" y="538933"/>
            <a:ext cx="961890" cy="1221800"/>
          </a:xfrm>
          <a:custGeom>
            <a:avLst/>
            <a:gdLst/>
            <a:ahLst/>
            <a:cxnLst/>
            <a:rect l="l" t="t" r="r" b="b"/>
            <a:pathLst>
              <a:path w="961890" h="1221800">
                <a:moveTo>
                  <a:pt x="0" y="0"/>
                </a:moveTo>
                <a:lnTo>
                  <a:pt x="961890" y="0"/>
                </a:lnTo>
                <a:lnTo>
                  <a:pt x="961890" y="1221801"/>
                </a:lnTo>
                <a:lnTo>
                  <a:pt x="0" y="122180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59442" y="5223676"/>
            <a:ext cx="930253" cy="980151"/>
          </a:xfrm>
          <a:custGeom>
            <a:avLst/>
            <a:gdLst/>
            <a:ahLst/>
            <a:cxnLst/>
            <a:rect l="l" t="t" r="r" b="b"/>
            <a:pathLst>
              <a:path w="930253" h="980151">
                <a:moveTo>
                  <a:pt x="0" y="0"/>
                </a:moveTo>
                <a:lnTo>
                  <a:pt x="930253" y="0"/>
                </a:lnTo>
                <a:lnTo>
                  <a:pt x="930253" y="980151"/>
                </a:lnTo>
                <a:lnTo>
                  <a:pt x="0" y="98015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802844" y="538933"/>
            <a:ext cx="779562" cy="779562"/>
          </a:xfrm>
          <a:custGeom>
            <a:avLst/>
            <a:gdLst/>
            <a:ahLst/>
            <a:cxnLst/>
            <a:rect l="l" t="t" r="r" b="b"/>
            <a:pathLst>
              <a:path w="779562" h="779562">
                <a:moveTo>
                  <a:pt x="0" y="0"/>
                </a:moveTo>
                <a:lnTo>
                  <a:pt x="779562" y="0"/>
                </a:lnTo>
                <a:lnTo>
                  <a:pt x="779562" y="779562"/>
                </a:lnTo>
                <a:lnTo>
                  <a:pt x="0" y="77956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788145" y="1764975"/>
            <a:ext cx="779562" cy="779562"/>
          </a:xfrm>
          <a:custGeom>
            <a:avLst/>
            <a:gdLst/>
            <a:ahLst/>
            <a:cxnLst/>
            <a:rect l="l" t="t" r="r" b="b"/>
            <a:pathLst>
              <a:path w="779562" h="779562">
                <a:moveTo>
                  <a:pt x="0" y="0"/>
                </a:moveTo>
                <a:lnTo>
                  <a:pt x="779562" y="0"/>
                </a:lnTo>
                <a:lnTo>
                  <a:pt x="779562" y="779562"/>
                </a:lnTo>
                <a:lnTo>
                  <a:pt x="0" y="77956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6397846" y="389856"/>
            <a:ext cx="5492308" cy="1277688"/>
            <a:chOff x="0" y="0"/>
            <a:chExt cx="7323078" cy="1703584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7323078" cy="1703584"/>
              <a:chOff x="0" y="0"/>
              <a:chExt cx="2180608" cy="50728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2180608" cy="507280"/>
              </a:xfrm>
              <a:custGeom>
                <a:avLst/>
                <a:gdLst/>
                <a:ahLst/>
                <a:cxnLst/>
                <a:rect l="l" t="t" r="r" b="b"/>
                <a:pathLst>
                  <a:path w="2180608" h="507280">
                    <a:moveTo>
                      <a:pt x="1977408" y="0"/>
                    </a:moveTo>
                    <a:cubicBezTo>
                      <a:pt x="2089632" y="0"/>
                      <a:pt x="2180608" y="113558"/>
                      <a:pt x="2180608" y="253640"/>
                    </a:cubicBezTo>
                    <a:cubicBezTo>
                      <a:pt x="2180608" y="393721"/>
                      <a:pt x="2089632" y="507280"/>
                      <a:pt x="1977408" y="507280"/>
                    </a:cubicBezTo>
                    <a:lnTo>
                      <a:pt x="203200" y="507280"/>
                    </a:lnTo>
                    <a:cubicBezTo>
                      <a:pt x="90976" y="507280"/>
                      <a:pt x="0" y="393721"/>
                      <a:pt x="0" y="253640"/>
                    </a:cubicBezTo>
                    <a:cubicBezTo>
                      <a:pt x="0" y="113558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CCCCCC"/>
              </a:solidFill>
              <a:ln w="28575" cap="sq">
                <a:solidFill>
                  <a:srgbClr val="000000"/>
                </a:solidFill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38100"/>
                <a:ext cx="2180608" cy="54538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605"/>
                  </a:lnSpc>
                </a:pPr>
                <a:endParaRPr/>
              </a:p>
            </p:txBody>
          </p:sp>
        </p:grpSp>
        <p:sp>
          <p:nvSpPr>
            <p:cNvPr id="12" name="TextBox 12"/>
            <p:cNvSpPr txBox="1"/>
            <p:nvPr/>
          </p:nvSpPr>
          <p:spPr>
            <a:xfrm>
              <a:off x="1696812" y="296167"/>
              <a:ext cx="4945445" cy="11017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269"/>
                </a:lnSpc>
              </a:pPr>
              <a:r>
                <a:rPr lang="en-US" sz="2724" b="1">
                  <a:solidFill>
                    <a:srgbClr val="000000"/>
                  </a:solidFill>
                  <a:latin typeface="Public Sans Bold"/>
                  <a:ea typeface="Public Sans Bold"/>
                  <a:cs typeface="Public Sans Bold"/>
                  <a:sym typeface="Public Sans Bold"/>
                </a:rPr>
                <a:t>Βήμα 7</a:t>
              </a:r>
              <a:r>
                <a:rPr lang="en-US" sz="2724">
                  <a:solidFill>
                    <a:srgbClr val="000000"/>
                  </a:solidFill>
                  <a:latin typeface="Public Sans"/>
                  <a:ea typeface="Public Sans"/>
                  <a:cs typeface="Public Sans"/>
                  <a:sym typeface="Public Sans"/>
                </a:rPr>
                <a:t>: Επικοινωνία με την Υποστήριξη</a:t>
              </a:r>
            </a:p>
          </p:txBody>
        </p:sp>
        <p:sp>
          <p:nvSpPr>
            <p:cNvPr id="13" name="Freeform 13"/>
            <p:cNvSpPr/>
            <p:nvPr/>
          </p:nvSpPr>
          <p:spPr>
            <a:xfrm>
              <a:off x="680821" y="475083"/>
              <a:ext cx="775993" cy="753418"/>
            </a:xfrm>
            <a:custGeom>
              <a:avLst/>
              <a:gdLst/>
              <a:ahLst/>
              <a:cxnLst/>
              <a:rect l="l" t="t" r="r" b="b"/>
              <a:pathLst>
                <a:path w="775993" h="753418">
                  <a:moveTo>
                    <a:pt x="0" y="0"/>
                  </a:moveTo>
                  <a:lnTo>
                    <a:pt x="775992" y="0"/>
                  </a:lnTo>
                  <a:lnTo>
                    <a:pt x="775992" y="753418"/>
                  </a:lnTo>
                  <a:lnTo>
                    <a:pt x="0" y="75341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4" name="Group 14"/>
          <p:cNvGrpSpPr/>
          <p:nvPr/>
        </p:nvGrpSpPr>
        <p:grpSpPr>
          <a:xfrm>
            <a:off x="0" y="9052698"/>
            <a:ext cx="18288000" cy="1234302"/>
            <a:chOff x="0" y="0"/>
            <a:chExt cx="24384000" cy="1645736"/>
          </a:xfrm>
        </p:grpSpPr>
        <p:grpSp>
          <p:nvGrpSpPr>
            <p:cNvPr id="15" name="Group 15"/>
            <p:cNvGrpSpPr/>
            <p:nvPr/>
          </p:nvGrpSpPr>
          <p:grpSpPr>
            <a:xfrm>
              <a:off x="0" y="0"/>
              <a:ext cx="24384000" cy="1645736"/>
              <a:chOff x="0" y="0"/>
              <a:chExt cx="4816593" cy="325084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4816592" cy="325084"/>
              </a:xfrm>
              <a:custGeom>
                <a:avLst/>
                <a:gdLst/>
                <a:ahLst/>
                <a:cxnLst/>
                <a:rect l="l" t="t" r="r" b="b"/>
                <a:pathLst>
                  <a:path w="4816592" h="325084">
                    <a:moveTo>
                      <a:pt x="0" y="0"/>
                    </a:moveTo>
                    <a:lnTo>
                      <a:pt x="4816592" y="0"/>
                    </a:lnTo>
                    <a:lnTo>
                      <a:pt x="4816592" y="325084"/>
                    </a:lnTo>
                    <a:lnTo>
                      <a:pt x="0" y="325084"/>
                    </a:lnTo>
                    <a:close/>
                  </a:path>
                </a:pathLst>
              </a:custGeom>
              <a:solidFill>
                <a:srgbClr val="CCCCCC"/>
              </a:solidFill>
              <a:ln w="95250" cap="sq">
                <a:solidFill>
                  <a:srgbClr val="CCCCCC"/>
                </a:solidFill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38100"/>
                <a:ext cx="4816593" cy="363184"/>
              </a:xfrm>
              <a:prstGeom prst="rect">
                <a:avLst/>
              </a:prstGeom>
            </p:spPr>
            <p:txBody>
              <a:bodyPr lIns="254000" tIns="254000" rIns="254000" bIns="254000" rtlCol="0" anchor="ctr"/>
              <a:lstStyle/>
              <a:p>
                <a:pPr algn="l">
                  <a:lnSpc>
                    <a:spcPts val="2100"/>
                  </a:lnSpc>
                </a:pPr>
                <a:endParaRPr/>
              </a:p>
            </p:txBody>
          </p:sp>
        </p:grpSp>
        <p:sp>
          <p:nvSpPr>
            <p:cNvPr id="18" name="Freeform 18"/>
            <p:cNvSpPr/>
            <p:nvPr/>
          </p:nvSpPr>
          <p:spPr>
            <a:xfrm>
              <a:off x="316552" y="286517"/>
              <a:ext cx="1072702" cy="1072702"/>
            </a:xfrm>
            <a:custGeom>
              <a:avLst/>
              <a:gdLst/>
              <a:ahLst/>
              <a:cxnLst/>
              <a:rect l="l" t="t" r="r" b="b"/>
              <a:pathLst>
                <a:path w="1072702" h="1072702">
                  <a:moveTo>
                    <a:pt x="0" y="0"/>
                  </a:moveTo>
                  <a:lnTo>
                    <a:pt x="1072702" y="0"/>
                  </a:lnTo>
                  <a:lnTo>
                    <a:pt x="1072702" y="1072702"/>
                  </a:lnTo>
                  <a:lnTo>
                    <a:pt x="0" y="10727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9" name="Freeform 19"/>
            <p:cNvSpPr/>
            <p:nvPr/>
          </p:nvSpPr>
          <p:spPr>
            <a:xfrm>
              <a:off x="474997" y="436533"/>
              <a:ext cx="755811" cy="772669"/>
            </a:xfrm>
            <a:custGeom>
              <a:avLst/>
              <a:gdLst/>
              <a:ahLst/>
              <a:cxnLst/>
              <a:rect l="l" t="t" r="r" b="b"/>
              <a:pathLst>
                <a:path w="755811" h="772669">
                  <a:moveTo>
                    <a:pt x="0" y="0"/>
                  </a:moveTo>
                  <a:lnTo>
                    <a:pt x="755812" y="0"/>
                  </a:lnTo>
                  <a:lnTo>
                    <a:pt x="755812" y="772670"/>
                  </a:lnTo>
                  <a:lnTo>
                    <a:pt x="0" y="7726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Freeform 20"/>
            <p:cNvSpPr/>
            <p:nvPr/>
          </p:nvSpPr>
          <p:spPr>
            <a:xfrm>
              <a:off x="1897443" y="318086"/>
              <a:ext cx="1076085" cy="1009564"/>
            </a:xfrm>
            <a:custGeom>
              <a:avLst/>
              <a:gdLst/>
              <a:ahLst/>
              <a:cxnLst/>
              <a:rect l="l" t="t" r="r" b="b"/>
              <a:pathLst>
                <a:path w="1076085" h="1009564">
                  <a:moveTo>
                    <a:pt x="0" y="0"/>
                  </a:moveTo>
                  <a:lnTo>
                    <a:pt x="1076085" y="0"/>
                  </a:lnTo>
                  <a:lnTo>
                    <a:pt x="1076085" y="1009564"/>
                  </a:lnTo>
                  <a:lnTo>
                    <a:pt x="0" y="10095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Freeform 21"/>
            <p:cNvSpPr/>
            <p:nvPr/>
          </p:nvSpPr>
          <p:spPr>
            <a:xfrm>
              <a:off x="3194335" y="366127"/>
              <a:ext cx="883585" cy="913481"/>
            </a:xfrm>
            <a:custGeom>
              <a:avLst/>
              <a:gdLst/>
              <a:ahLst/>
              <a:cxnLst/>
              <a:rect l="l" t="t" r="r" b="b"/>
              <a:pathLst>
                <a:path w="883585" h="913481">
                  <a:moveTo>
                    <a:pt x="0" y="0"/>
                  </a:moveTo>
                  <a:lnTo>
                    <a:pt x="883585" y="0"/>
                  </a:lnTo>
                  <a:lnTo>
                    <a:pt x="883585" y="913481"/>
                  </a:lnTo>
                  <a:lnTo>
                    <a:pt x="0" y="913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2" name="Freeform 22"/>
            <p:cNvSpPr/>
            <p:nvPr/>
          </p:nvSpPr>
          <p:spPr>
            <a:xfrm>
              <a:off x="5416372" y="377368"/>
              <a:ext cx="890999" cy="890999"/>
            </a:xfrm>
            <a:custGeom>
              <a:avLst/>
              <a:gdLst/>
              <a:ahLst/>
              <a:cxnLst/>
              <a:rect l="l" t="t" r="r" b="b"/>
              <a:pathLst>
                <a:path w="890999" h="890999">
                  <a:moveTo>
                    <a:pt x="0" y="0"/>
                  </a:moveTo>
                  <a:lnTo>
                    <a:pt x="890999" y="0"/>
                  </a:lnTo>
                  <a:lnTo>
                    <a:pt x="890999" y="890999"/>
                  </a:lnTo>
                  <a:lnTo>
                    <a:pt x="0" y="8909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Freeform 23"/>
            <p:cNvSpPr/>
            <p:nvPr/>
          </p:nvSpPr>
          <p:spPr>
            <a:xfrm>
              <a:off x="4298727" y="342107"/>
              <a:ext cx="896838" cy="961522"/>
            </a:xfrm>
            <a:custGeom>
              <a:avLst/>
              <a:gdLst/>
              <a:ahLst/>
              <a:cxnLst/>
              <a:rect l="l" t="t" r="r" b="b"/>
              <a:pathLst>
                <a:path w="896838" h="961522">
                  <a:moveTo>
                    <a:pt x="0" y="0"/>
                  </a:moveTo>
                  <a:lnTo>
                    <a:pt x="896838" y="0"/>
                  </a:lnTo>
                  <a:lnTo>
                    <a:pt x="896838" y="961522"/>
                  </a:lnTo>
                  <a:lnTo>
                    <a:pt x="0" y="96152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4" name="Freeform 24"/>
            <p:cNvSpPr/>
            <p:nvPr/>
          </p:nvSpPr>
          <p:spPr>
            <a:xfrm>
              <a:off x="6502778" y="318086"/>
              <a:ext cx="1207087" cy="1009564"/>
            </a:xfrm>
            <a:custGeom>
              <a:avLst/>
              <a:gdLst/>
              <a:ahLst/>
              <a:cxnLst/>
              <a:rect l="l" t="t" r="r" b="b"/>
              <a:pathLst>
                <a:path w="1207087" h="1009564">
                  <a:moveTo>
                    <a:pt x="0" y="0"/>
                  </a:moveTo>
                  <a:lnTo>
                    <a:pt x="1207088" y="0"/>
                  </a:lnTo>
                  <a:lnTo>
                    <a:pt x="1207088" y="1009564"/>
                  </a:lnTo>
                  <a:lnTo>
                    <a:pt x="0" y="10095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8">
                <a:extLs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5" name="TextBox 25"/>
            <p:cNvSpPr txBox="1"/>
            <p:nvPr/>
          </p:nvSpPr>
          <p:spPr>
            <a:xfrm>
              <a:off x="22163171" y="429379"/>
              <a:ext cx="1562297" cy="7143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840"/>
                </a:lnSpc>
              </a:pPr>
              <a:r>
                <a:rPr lang="en-US" sz="3200">
                  <a:solidFill>
                    <a:srgbClr val="000000"/>
                  </a:solidFill>
                  <a:latin typeface="Retropix"/>
                  <a:ea typeface="Retropix"/>
                  <a:cs typeface="Retropix"/>
                  <a:sym typeface="Retropix"/>
                </a:rPr>
                <a:t>11:11PM</a:t>
              </a:r>
            </a:p>
          </p:txBody>
        </p:sp>
      </p:grpSp>
      <p:sp>
        <p:nvSpPr>
          <p:cNvPr id="26" name="Freeform 26"/>
          <p:cNvSpPr/>
          <p:nvPr/>
        </p:nvSpPr>
        <p:spPr>
          <a:xfrm>
            <a:off x="16773447" y="2991016"/>
            <a:ext cx="808959" cy="782484"/>
          </a:xfrm>
          <a:custGeom>
            <a:avLst/>
            <a:gdLst/>
            <a:ahLst/>
            <a:cxnLst/>
            <a:rect l="l" t="t" r="r" b="b"/>
            <a:pathLst>
              <a:path w="808959" h="782484">
                <a:moveTo>
                  <a:pt x="0" y="0"/>
                </a:moveTo>
                <a:lnTo>
                  <a:pt x="808959" y="0"/>
                </a:lnTo>
                <a:lnTo>
                  <a:pt x="808959" y="782484"/>
                </a:lnTo>
                <a:lnTo>
                  <a:pt x="0" y="782484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5908030" y="2112484"/>
            <a:ext cx="6495274" cy="6495274"/>
          </a:xfrm>
          <a:custGeom>
            <a:avLst/>
            <a:gdLst/>
            <a:ahLst/>
            <a:cxnLst/>
            <a:rect l="l" t="t" r="r" b="b"/>
            <a:pathLst>
              <a:path w="6495274" h="6495274">
                <a:moveTo>
                  <a:pt x="0" y="0"/>
                </a:moveTo>
                <a:lnTo>
                  <a:pt x="6495274" y="0"/>
                </a:lnTo>
                <a:lnTo>
                  <a:pt x="6495274" y="6495274"/>
                </a:lnTo>
                <a:lnTo>
                  <a:pt x="0" y="6495274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1648768" y="2210816"/>
            <a:ext cx="482773" cy="482773"/>
          </a:xfrm>
          <a:custGeom>
            <a:avLst/>
            <a:gdLst/>
            <a:ahLst/>
            <a:cxnLst/>
            <a:rect l="l" t="t" r="r" b="b"/>
            <a:pathLst>
              <a:path w="482773" h="482773">
                <a:moveTo>
                  <a:pt x="0" y="0"/>
                </a:moveTo>
                <a:lnTo>
                  <a:pt x="482773" y="0"/>
                </a:lnTo>
                <a:lnTo>
                  <a:pt x="482773" y="482774"/>
                </a:lnTo>
                <a:lnTo>
                  <a:pt x="0" y="482774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29" name="TextBox 29"/>
          <p:cNvSpPr txBox="1"/>
          <p:nvPr/>
        </p:nvSpPr>
        <p:spPr>
          <a:xfrm>
            <a:off x="6156459" y="3569296"/>
            <a:ext cx="5733695" cy="30105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79"/>
              </a:lnSpc>
            </a:pPr>
            <a:r>
              <a:rPr lang="en-US" sz="2199" b="1">
                <a:solidFill>
                  <a:srgbClr val="000000"/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Επικοινωνήστε με την υποστήριξη των Windows</a:t>
            </a:r>
            <a:r>
              <a:rPr lang="en-US" sz="2199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:</a:t>
            </a:r>
          </a:p>
          <a:p>
            <a:pPr marL="474976" lvl="1" indent="-237488" algn="l">
              <a:lnSpc>
                <a:spcPts val="307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Εάν δεν λυθεί το πρόβλημα, μπορεί να χρειαστείτε επαγγελματική βοήθεια.</a:t>
            </a:r>
          </a:p>
          <a:p>
            <a:pPr algn="l">
              <a:lnSpc>
                <a:spcPts val="3079"/>
              </a:lnSpc>
            </a:pPr>
            <a:endParaRPr lang="en-US" sz="2199">
              <a:solidFill>
                <a:srgbClr val="000000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algn="l">
              <a:lnSpc>
                <a:spcPts val="3079"/>
              </a:lnSpc>
            </a:pPr>
            <a:endParaRPr lang="en-US" sz="2199">
              <a:solidFill>
                <a:srgbClr val="000000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algn="l">
              <a:lnSpc>
                <a:spcPts val="3079"/>
              </a:lnSpc>
            </a:pPr>
            <a:endParaRPr lang="en-US" sz="2199">
              <a:solidFill>
                <a:srgbClr val="000000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algn="ctr">
              <a:lnSpc>
                <a:spcPts val="2100"/>
              </a:lnSpc>
              <a:spcBef>
                <a:spcPct val="0"/>
              </a:spcBef>
            </a:pPr>
            <a:endParaRPr lang="en-US" sz="2199">
              <a:solidFill>
                <a:srgbClr val="000000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Αντιμετώπιση Προβλημάτων στα Windows</dc:title>
  <cp:revision>5</cp:revision>
  <dcterms:created xsi:type="dcterms:W3CDTF">2006-08-16T00:00:00Z</dcterms:created>
  <dcterms:modified xsi:type="dcterms:W3CDTF">2024-09-09T12:01:23Z</dcterms:modified>
  <dc:identifier>DAGQQxNrksM</dc:identifier>
</cp:coreProperties>
</file>