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E8FB"/>
    <a:srgbClr val="0303D3"/>
    <a:srgbClr val="77943C"/>
    <a:srgbClr val="F94F33"/>
    <a:srgbClr val="25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124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6007-F3CE-41E4-927A-7449F7E0B48E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 dirty="0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55959-B4CC-49B9-B5C7-8888F905DF01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825797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55959-B4CC-49B9-B5C7-8888F905DF01}" type="slidenum">
              <a:rPr lang="el-GR" smtClean="0"/>
              <a:pPr/>
              <a:t>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14601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311F919-30EC-4686-9EC8-2B9EBAB24AB4}" type="datetimeFigureOut">
              <a:rPr lang="el-GR" smtClean="0"/>
              <a:pPr/>
              <a:t>24/12/2024</a:t>
            </a:fld>
            <a:endParaRPr lang="el-G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l-GR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DD40061-A1A9-4821-B012-50C53539D332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jpeg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audio" Target="../media/audio1.wav"/><Relationship Id="rId21" Type="http://schemas.microsoft.com/office/2007/relationships/hdphoto" Target="../media/hdphoto7.wdp"/><Relationship Id="rId7" Type="http://schemas.openxmlformats.org/officeDocument/2006/relationships/image" Target="../media/image4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5" Type="http://schemas.microsoft.com/office/2007/relationships/hdphoto" Target="../media/hdphoto9.wdp"/><Relationship Id="rId33" Type="http://schemas.openxmlformats.org/officeDocument/2006/relationships/audio" Target="../media/audio10.wav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24" Type="http://schemas.openxmlformats.org/officeDocument/2006/relationships/image" Target="../media/image14.png"/><Relationship Id="rId5" Type="http://schemas.openxmlformats.org/officeDocument/2006/relationships/image" Target="../media/image3.png"/><Relationship Id="rId15" Type="http://schemas.microsoft.com/office/2007/relationships/hdphoto" Target="../media/hdphoto4.wdp"/><Relationship Id="rId23" Type="http://schemas.microsoft.com/office/2007/relationships/hdphoto" Target="../media/hdphoto8.wdp"/><Relationship Id="rId28" Type="http://schemas.openxmlformats.org/officeDocument/2006/relationships/image" Target="../media/image17.png"/><Relationship Id="rId10" Type="http://schemas.openxmlformats.org/officeDocument/2006/relationships/image" Target="../media/image6.png"/><Relationship Id="rId19" Type="http://schemas.microsoft.com/office/2007/relationships/hdphoto" Target="../media/hdphoto6.wdp"/><Relationship Id="rId4" Type="http://schemas.openxmlformats.org/officeDocument/2006/relationships/image" Target="../media/image2.png"/><Relationship Id="rId9" Type="http://schemas.microsoft.com/office/2007/relationships/hdphoto" Target="../media/hdphoto2.wdp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image" Target="../media/image16.png"/><Relationship Id="rId30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"/>
          <a:stretch/>
        </p:blipFill>
        <p:spPr bwMode="auto">
          <a:xfrm>
            <a:off x="107504" y="116632"/>
            <a:ext cx="5976664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1800000" lon="0" rev="0"/>
            </a:camera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8" b="898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0060" b="24509"/>
          <a:stretch/>
        </p:blipFill>
        <p:spPr bwMode="auto">
          <a:xfrm rot="7464466">
            <a:off x="3752896" y="1275096"/>
            <a:ext cx="1905000" cy="22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7" t="66030" r="10310" b="24859"/>
          <a:stretch/>
        </p:blipFill>
        <p:spPr bwMode="auto">
          <a:xfrm rot="1647549">
            <a:off x="215052" y="1341567"/>
            <a:ext cx="3707867" cy="23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Θέση κειμένου 4"/>
          <p:cNvSpPr>
            <a:spLocks noGrp="1"/>
          </p:cNvSpPr>
          <p:nvPr>
            <p:ph type="body" idx="1"/>
          </p:nvPr>
        </p:nvSpPr>
        <p:spPr>
          <a:xfrm>
            <a:off x="0" y="1094503"/>
            <a:ext cx="1954537" cy="1480942"/>
          </a:xfrm>
        </p:spPr>
        <p:txBody>
          <a:bodyPr>
            <a:normAutofit lnSpcReduction="10000"/>
          </a:bodyPr>
          <a:lstStyle/>
          <a:p>
            <a:pPr algn="ctr"/>
            <a:r>
              <a:rPr lang="el-GR" u="sng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Δεδομένα </a:t>
            </a:r>
            <a:r>
              <a:rPr lang="en-US" u="sng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:</a:t>
            </a:r>
          </a:p>
          <a:p>
            <a:pPr marL="416052" indent="-342900">
              <a:buClr>
                <a:srgbClr val="FF0000"/>
              </a:buClr>
              <a:buFont typeface="Arial" pitchFamily="34" charset="0"/>
              <a:buChar char="•"/>
            </a:pPr>
            <a:r>
              <a:rPr lang="el-G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φ =30˚</a:t>
            </a:r>
          </a:p>
          <a:p>
            <a:pPr marL="416052" indent="-342900">
              <a:buClr>
                <a:srgbClr val="FF0000"/>
              </a:buClr>
              <a:buFont typeface="Arial" pitchFamily="34" charset="0"/>
              <a:buChar char="•"/>
            </a:pPr>
            <a:r>
              <a:rPr lang="el-G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θ =60˚</a:t>
            </a:r>
          </a:p>
          <a:p>
            <a:pPr marL="416052" indent="-342900">
              <a:buClr>
                <a:srgbClr val="FF0000"/>
              </a:buClr>
              <a:buFont typeface="Arial" pitchFamily="34" charset="0"/>
              <a:buChar char="•"/>
            </a:pPr>
            <a:r>
              <a:rPr lang="el-G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Β = 10Ν</a:t>
            </a:r>
          </a:p>
          <a:p>
            <a:pPr marL="416052" indent="-342900">
              <a:buClr>
                <a:srgbClr val="FF0000"/>
              </a:buClr>
              <a:buFont typeface="Arial" pitchFamily="34" charset="0"/>
              <a:buChar char="•"/>
            </a:pPr>
            <a:endParaRPr lang="el-GR" b="1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100000">
                        <a14:backgroundMark x1="19167" y1="65238" x2="26250" y2="45714"/>
                        <a14:backgroundMark x1="27917" y1="44286" x2="46667" y2="323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3216" r="3792" b="13717"/>
          <a:stretch/>
        </p:blipFill>
        <p:spPr bwMode="auto">
          <a:xfrm rot="10800000">
            <a:off x="-563655" y="243350"/>
            <a:ext cx="2199324" cy="146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83" y="269038"/>
            <a:ext cx="219551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778" l="0" r="99556">
                        <a14:foregroundMark x1="33778" y1="6222" x2="66667" y2="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23"/>
          <a:stretch/>
        </p:blipFill>
        <p:spPr bwMode="auto">
          <a:xfrm>
            <a:off x="3505308" y="2183071"/>
            <a:ext cx="1080119" cy="88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384883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-  -  -  -  -  -  -  -  -  -   -  -  -  -  -  -  -  -  -  -  -  -  -  -  -  -  -  -  -  -  -  -  -     </a:t>
            </a: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Ελεύθερη σχεδίαση 12"/>
          <p:cNvSpPr/>
          <p:nvPr/>
        </p:nvSpPr>
        <p:spPr>
          <a:xfrm>
            <a:off x="1154072" y="589330"/>
            <a:ext cx="133190" cy="408372"/>
          </a:xfrm>
          <a:custGeom>
            <a:avLst/>
            <a:gdLst>
              <a:gd name="connsiteX0" fmla="*/ 8878 w 133190"/>
              <a:gd name="connsiteY0" fmla="*/ 0 h 408372"/>
              <a:gd name="connsiteX1" fmla="*/ 133165 w 133190"/>
              <a:gd name="connsiteY1" fmla="*/ 195308 h 408372"/>
              <a:gd name="connsiteX2" fmla="*/ 0 w 133190"/>
              <a:gd name="connsiteY2" fmla="*/ 408372 h 40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190" h="408372">
                <a:moveTo>
                  <a:pt x="8878" y="0"/>
                </a:moveTo>
                <a:cubicBezTo>
                  <a:pt x="71761" y="63623"/>
                  <a:pt x="134645" y="127246"/>
                  <a:pt x="133165" y="195308"/>
                </a:cubicBezTo>
                <a:cubicBezTo>
                  <a:pt x="131685" y="263370"/>
                  <a:pt x="0" y="368423"/>
                  <a:pt x="0" y="408372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4" name="TextBox 13"/>
          <p:cNvSpPr txBox="1"/>
          <p:nvPr/>
        </p:nvSpPr>
        <p:spPr>
          <a:xfrm>
            <a:off x="1255807" y="576906"/>
            <a:ext cx="101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φ</a:t>
            </a:r>
            <a:r>
              <a:rPr lang="el-GR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=30˚</a:t>
            </a:r>
            <a:endParaRPr lang="el-GR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mbria" pitchFamily="18" charset="0"/>
            </a:endParaRPr>
          </a:p>
        </p:txBody>
      </p:sp>
      <p:sp>
        <p:nvSpPr>
          <p:cNvPr id="18" name="Ελεύθερη σχεδίαση 17"/>
          <p:cNvSpPr/>
          <p:nvPr/>
        </p:nvSpPr>
        <p:spPr>
          <a:xfrm rot="742256">
            <a:off x="4756801" y="621122"/>
            <a:ext cx="324215" cy="355107"/>
          </a:xfrm>
          <a:custGeom>
            <a:avLst/>
            <a:gdLst>
              <a:gd name="connsiteX0" fmla="*/ 22374 w 324215"/>
              <a:gd name="connsiteY0" fmla="*/ 0 h 355107"/>
              <a:gd name="connsiteX1" fmla="*/ 31251 w 324215"/>
              <a:gd name="connsiteY1" fmla="*/ 239697 h 355107"/>
              <a:gd name="connsiteX2" fmla="*/ 324215 w 324215"/>
              <a:gd name="connsiteY2" fmla="*/ 355107 h 35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215" h="355107">
                <a:moveTo>
                  <a:pt x="22374" y="0"/>
                </a:moveTo>
                <a:cubicBezTo>
                  <a:pt x="1659" y="90256"/>
                  <a:pt x="-19056" y="180513"/>
                  <a:pt x="31251" y="239697"/>
                </a:cubicBezTo>
                <a:cubicBezTo>
                  <a:pt x="81558" y="298882"/>
                  <a:pt x="276867" y="337352"/>
                  <a:pt x="324215" y="355107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9" name="TextBox 18"/>
          <p:cNvSpPr txBox="1"/>
          <p:nvPr/>
        </p:nvSpPr>
        <p:spPr>
          <a:xfrm>
            <a:off x="3825971" y="648479"/>
            <a:ext cx="105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 </a:t>
            </a:r>
            <a:r>
              <a:rPr lang="el-GR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θ</a:t>
            </a:r>
            <a:r>
              <a:rPr lang="en-US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= 60˚</a:t>
            </a:r>
            <a:endParaRPr lang="el-GR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mbria" pitchFamily="18" charset="0"/>
            </a:endParaRPr>
          </a:p>
        </p:txBody>
      </p:sp>
      <p:cxnSp>
        <p:nvCxnSpPr>
          <p:cNvPr id="21" name="Ευθύγραμμο βέλος σύνδεσης 20"/>
          <p:cNvCxnSpPr/>
          <p:nvPr/>
        </p:nvCxnSpPr>
        <p:spPr>
          <a:xfrm flipV="1">
            <a:off x="4054812" y="1006836"/>
            <a:ext cx="966947" cy="1507631"/>
          </a:xfrm>
          <a:prstGeom prst="straightConnector1">
            <a:avLst/>
          </a:prstGeom>
          <a:ln>
            <a:solidFill>
              <a:srgbClr val="F94F33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Ευθύγραμμο βέλος σύνδεσης 25"/>
          <p:cNvCxnSpPr/>
          <p:nvPr/>
        </p:nvCxnSpPr>
        <p:spPr>
          <a:xfrm flipH="1" flipV="1">
            <a:off x="3030355" y="1942524"/>
            <a:ext cx="988142" cy="569859"/>
          </a:xfrm>
          <a:prstGeom prst="straightConnector1">
            <a:avLst/>
          </a:prstGeom>
          <a:ln>
            <a:solidFill>
              <a:srgbClr val="F94F33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068985" y="1957080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Α1</a:t>
            </a:r>
            <a:endParaRPr lang="el-GR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ndara" pitchFamily="34" charset="0"/>
            </a:endParaRPr>
          </a:p>
        </p:txBody>
      </p:sp>
      <p:cxnSp>
        <p:nvCxnSpPr>
          <p:cNvPr id="1025" name="Ευθύγραμμο βέλος σύνδεσης 1024"/>
          <p:cNvCxnSpPr/>
          <p:nvPr/>
        </p:nvCxnSpPr>
        <p:spPr>
          <a:xfrm>
            <a:off x="2166275" y="2040502"/>
            <a:ext cx="288032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36" name="TextBox 1035"/>
          <p:cNvSpPr txBox="1"/>
          <p:nvPr/>
        </p:nvSpPr>
        <p:spPr>
          <a:xfrm>
            <a:off x="4967951" y="118980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Α2</a:t>
            </a:r>
            <a:endParaRPr lang="el-GR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ndara" pitchFamily="34" charset="0"/>
            </a:endParaRPr>
          </a:p>
        </p:txBody>
      </p:sp>
      <p:cxnSp>
        <p:nvCxnSpPr>
          <p:cNvPr id="1038" name="Ευθύγραμμο βέλος σύνδεσης 1037"/>
          <p:cNvCxnSpPr/>
          <p:nvPr/>
        </p:nvCxnSpPr>
        <p:spPr>
          <a:xfrm>
            <a:off x="5076056" y="12117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40" name="TextBox 1039"/>
          <p:cNvSpPr txBox="1"/>
          <p:nvPr/>
        </p:nvSpPr>
        <p:spPr>
          <a:xfrm>
            <a:off x="333235" y="2323887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7794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-  -  -  -  -  -  -  -  -  -  -  -  -  -  -  -  -  -  -  -  -  -  -  -  -  -  -  -  -   </a:t>
            </a:r>
            <a:endParaRPr lang="el-GR" b="1" dirty="0">
              <a:solidFill>
                <a:srgbClr val="7794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2" name="TextBox 1041"/>
          <p:cNvSpPr txBox="1"/>
          <p:nvPr/>
        </p:nvSpPr>
        <p:spPr>
          <a:xfrm>
            <a:off x="142804" y="2559309"/>
            <a:ext cx="45578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l-GR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Χ’</a:t>
            </a:r>
            <a:endParaRPr lang="el-GR" sz="2000" b="1" i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43" name="TextBox 1042"/>
          <p:cNvSpPr txBox="1"/>
          <p:nvPr/>
        </p:nvSpPr>
        <p:spPr>
          <a:xfrm>
            <a:off x="3514703" y="4745123"/>
            <a:ext cx="550287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l-GR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Ψ’</a:t>
            </a:r>
            <a:endParaRPr lang="el-GR" sz="2000" b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44" name="TextBox 1043"/>
          <p:cNvSpPr txBox="1"/>
          <p:nvPr/>
        </p:nvSpPr>
        <p:spPr>
          <a:xfrm>
            <a:off x="5711299" y="2627089"/>
            <a:ext cx="3901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l-GR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Χ</a:t>
            </a:r>
            <a:endParaRPr lang="el-GR" sz="2000" b="1" i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45" name="TextBox 1044"/>
          <p:cNvSpPr txBox="1"/>
          <p:nvPr/>
        </p:nvSpPr>
        <p:spPr>
          <a:xfrm rot="16200000">
            <a:off x="1541751" y="2400852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solidFill>
                  <a:srgbClr val="7794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-  -  - -  -  -  -  -  -  -  -  -  -  -  -  -  -  -  -  -  -   -      </a:t>
            </a:r>
            <a:endParaRPr lang="el-GR" sz="2000" b="1" dirty="0">
              <a:solidFill>
                <a:srgbClr val="7794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6" name="TextBox 1045"/>
          <p:cNvSpPr txBox="1"/>
          <p:nvPr/>
        </p:nvSpPr>
        <p:spPr>
          <a:xfrm>
            <a:off x="4011759" y="-25829"/>
            <a:ext cx="44639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l-GR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Ψ</a:t>
            </a:r>
            <a:endParaRPr lang="el-GR" sz="2000" b="1" i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50" name="TextBox 1049"/>
          <p:cNvSpPr txBox="1"/>
          <p:nvPr/>
        </p:nvSpPr>
        <p:spPr>
          <a:xfrm>
            <a:off x="4086524" y="4221088"/>
            <a:ext cx="110690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l-GR" sz="2000" b="1" dirty="0" smtClean="0">
                <a:ln/>
                <a:solidFill>
                  <a:schemeClr val="accent3"/>
                </a:solidFill>
              </a:rPr>
              <a:t>Β = 10Ν</a:t>
            </a:r>
            <a:endParaRPr lang="el-GR" sz="2000" b="1" dirty="0">
              <a:ln/>
              <a:solidFill>
                <a:schemeClr val="accent3"/>
              </a:solidFill>
            </a:endParaRPr>
          </a:p>
        </p:txBody>
      </p:sp>
      <p:cxnSp>
        <p:nvCxnSpPr>
          <p:cNvPr id="1052" name="Ευθύγραμμο βέλος σύνδεσης 1051"/>
          <p:cNvCxnSpPr/>
          <p:nvPr/>
        </p:nvCxnSpPr>
        <p:spPr>
          <a:xfrm>
            <a:off x="4173007" y="4221088"/>
            <a:ext cx="28514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61" name="Ευθύγραμμο βέλος σύνδεσης 1060"/>
          <p:cNvCxnSpPr/>
          <p:nvPr/>
        </p:nvCxnSpPr>
        <p:spPr>
          <a:xfrm>
            <a:off x="3477120" y="389862"/>
            <a:ext cx="32690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66" name="TextBox 1065"/>
          <p:cNvSpPr txBox="1"/>
          <p:nvPr/>
        </p:nvSpPr>
        <p:spPr>
          <a:xfrm rot="12775340">
            <a:off x="3107151" y="340617"/>
            <a:ext cx="2164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>
                <a:solidFill>
                  <a:schemeClr val="bg1"/>
                </a:solidFill>
              </a:rPr>
              <a:t>-  -  -  -  -  -  -  -  -  -  -  -  -  -  -&gt;</a:t>
            </a:r>
            <a:endParaRPr lang="el-GR" sz="1200" b="1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 rot="7558691">
            <a:off x="3062708" y="1654087"/>
            <a:ext cx="36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Gulim" pitchFamily="34" charset="-127"/>
                <a:ea typeface="Gulim" pitchFamily="34" charset="-127"/>
              </a:rPr>
              <a:t>Γ</a:t>
            </a:r>
          </a:p>
        </p:txBody>
      </p:sp>
      <p:sp>
        <p:nvSpPr>
          <p:cNvPr id="85" name="TextBox 84"/>
          <p:cNvSpPr txBox="1"/>
          <p:nvPr/>
        </p:nvSpPr>
        <p:spPr>
          <a:xfrm rot="18031547">
            <a:off x="4623223" y="807738"/>
            <a:ext cx="36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Gulim" pitchFamily="34" charset="-127"/>
                <a:ea typeface="Gulim" pitchFamily="34" charset="-127"/>
              </a:rPr>
              <a:t>Γ</a:t>
            </a:r>
          </a:p>
        </p:txBody>
      </p:sp>
      <p:sp>
        <p:nvSpPr>
          <p:cNvPr id="1076" name="TextBox 1075"/>
          <p:cNvSpPr txBox="1"/>
          <p:nvPr/>
        </p:nvSpPr>
        <p:spPr>
          <a:xfrm rot="21185128">
            <a:off x="4401344" y="3332115"/>
            <a:ext cx="1584176" cy="3693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bg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bg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l-G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cm = 2N</a:t>
            </a:r>
            <a:endParaRPr lang="el-GR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77" name="TextBox 1076"/>
          <p:cNvSpPr txBox="1"/>
          <p:nvPr/>
        </p:nvSpPr>
        <p:spPr>
          <a:xfrm>
            <a:off x="6849367" y="32801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l-G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ΒΗΜΑΤΑ</a:t>
            </a:r>
            <a:endParaRPr lang="el-GR" b="1" u="sng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78" name="TextBox 1077"/>
          <p:cNvSpPr txBox="1"/>
          <p:nvPr/>
        </p:nvSpPr>
        <p:spPr>
          <a:xfrm>
            <a:off x="6233944" y="821480"/>
            <a:ext cx="2797907" cy="571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+mj-lt"/>
              <a:buAutoNum type="arabicPeriod"/>
            </a:pPr>
            <a:r>
              <a:rPr lang="el-GR" sz="1400" dirty="0"/>
              <a:t>Ορίζουμε μια </a:t>
            </a:r>
            <a:r>
              <a:rPr lang="el-GR" sz="1400" dirty="0" smtClean="0"/>
              <a:t>κλίμακα σχεδίασης.</a:t>
            </a:r>
          </a:p>
          <a:p>
            <a:pPr marL="173038" indent="-173038">
              <a:buFont typeface="+mj-lt"/>
              <a:buAutoNum type="arabicPeriod"/>
            </a:pPr>
            <a:r>
              <a:rPr lang="el-GR" sz="1400" dirty="0" smtClean="0"/>
              <a:t> Σχεδιάζουμε τη δύναμη του βάρους.</a:t>
            </a:r>
          </a:p>
          <a:p>
            <a:pPr marL="173038" indent="-173038">
              <a:buFont typeface="+mj-lt"/>
              <a:buAutoNum type="arabicPeriod"/>
            </a:pPr>
            <a:r>
              <a:rPr lang="el-GR" sz="1400" dirty="0" smtClean="0"/>
              <a:t> Αφού το σώμα ισορροπεί, θα πρέπει να δέχεται από τα σχοινιά συνισταμένη δύναμη, έστω Σ,  αντίθετη από το βάρος. Σχεδιάζουμε την Σ.</a:t>
            </a:r>
          </a:p>
          <a:p>
            <a:pPr marL="173038" indent="-173038">
              <a:buFont typeface="+mj-lt"/>
              <a:buAutoNum type="arabicPeriod"/>
            </a:pPr>
            <a:r>
              <a:rPr lang="el-GR" sz="1400" dirty="0" smtClean="0"/>
              <a:t> Από </a:t>
            </a:r>
            <a:r>
              <a:rPr lang="el-GR" sz="1400" dirty="0"/>
              <a:t>την κορυφή της Σ </a:t>
            </a:r>
            <a:r>
              <a:rPr lang="el-GR" sz="1400" dirty="0" smtClean="0"/>
              <a:t>φέρνουμε ευθεία </a:t>
            </a:r>
            <a:r>
              <a:rPr lang="el-GR" sz="1400" dirty="0"/>
              <a:t>παράλληλη</a:t>
            </a:r>
            <a:r>
              <a:rPr lang="en-US" sz="1400" dirty="0"/>
              <a:t> </a:t>
            </a:r>
            <a:r>
              <a:rPr lang="el-GR" sz="1400" dirty="0" smtClean="0"/>
              <a:t> προς το δεύτερο σχοινί. Η ευθεία τέμνει το πρώτο σχοινί σε σημείο έστω Ζ</a:t>
            </a:r>
            <a:r>
              <a:rPr lang="en-US" sz="1400" dirty="0" smtClean="0"/>
              <a:t>.</a:t>
            </a:r>
            <a:r>
              <a:rPr lang="el-GR" sz="1400" dirty="0" smtClean="0"/>
              <a:t> Η απόσταση ΟΖ</a:t>
            </a:r>
            <a:r>
              <a:rPr lang="en-US" sz="1400" dirty="0" smtClean="0"/>
              <a:t>,</a:t>
            </a:r>
            <a:r>
              <a:rPr lang="el-GR" sz="1400" dirty="0" smtClean="0"/>
              <a:t> είναι η τάση του πρώτου σχοινιού, έστω Α</a:t>
            </a:r>
            <a:r>
              <a:rPr lang="el-GR" sz="1400" baseline="-25000" dirty="0" smtClean="0"/>
              <a:t>1</a:t>
            </a:r>
            <a:r>
              <a:rPr lang="el-GR" sz="1400" dirty="0" smtClean="0"/>
              <a:t>.</a:t>
            </a:r>
          </a:p>
          <a:p>
            <a:pPr marL="173038" indent="-173038">
              <a:buFont typeface="+mj-lt"/>
              <a:buAutoNum type="arabicPeriod"/>
            </a:pPr>
            <a:r>
              <a:rPr lang="el-GR" sz="1400" dirty="0"/>
              <a:t>Ομοίως, από την κορυφή της Σ </a:t>
            </a:r>
            <a:r>
              <a:rPr lang="el-GR" sz="1400" dirty="0" smtClean="0"/>
              <a:t>φέρνουμε δεύτερη ευθεία παράλληλη</a:t>
            </a:r>
            <a:r>
              <a:rPr lang="en-US" sz="1400" dirty="0" smtClean="0"/>
              <a:t> </a:t>
            </a:r>
            <a:r>
              <a:rPr lang="el-GR" sz="1400" dirty="0" smtClean="0"/>
              <a:t>προς το πρώτο σχοινί</a:t>
            </a:r>
            <a:r>
              <a:rPr lang="en-US" sz="1400" dirty="0" smtClean="0"/>
              <a:t>.</a:t>
            </a:r>
            <a:r>
              <a:rPr lang="el-GR" sz="1400" dirty="0" smtClean="0"/>
              <a:t> </a:t>
            </a:r>
            <a:r>
              <a:rPr lang="el-GR" sz="1400" dirty="0"/>
              <a:t>Η ευθεία τέμνει το </a:t>
            </a:r>
            <a:r>
              <a:rPr lang="el-GR" sz="1400" dirty="0" smtClean="0"/>
              <a:t>δεύτερο </a:t>
            </a:r>
            <a:r>
              <a:rPr lang="el-GR" sz="1400" dirty="0"/>
              <a:t>σχοινί σε σημείο έστω </a:t>
            </a:r>
            <a:r>
              <a:rPr lang="el-GR" sz="1400" dirty="0" smtClean="0"/>
              <a:t>Θ. </a:t>
            </a:r>
            <a:r>
              <a:rPr lang="el-GR" sz="1400" dirty="0"/>
              <a:t>Η </a:t>
            </a:r>
            <a:r>
              <a:rPr lang="el-GR" sz="1400" dirty="0" smtClean="0"/>
              <a:t>απόσταση ΟΘ είναι η τάση του δεύτερου σχοινιού, έστω Α</a:t>
            </a:r>
            <a:r>
              <a:rPr lang="en-US" sz="1400" baseline="-25000" dirty="0" smtClean="0"/>
              <a:t>2</a:t>
            </a:r>
            <a:r>
              <a:rPr lang="el-GR" sz="1400" dirty="0" smtClean="0"/>
              <a:t>.</a:t>
            </a:r>
          </a:p>
          <a:p>
            <a:pPr marL="173038" indent="-173038">
              <a:buFont typeface="+mj-lt"/>
              <a:buAutoNum type="arabicPeriod"/>
            </a:pPr>
            <a:r>
              <a:rPr lang="el-GR" sz="1400" dirty="0"/>
              <a:t>Τέλος, μετράμε με τον χάρακα μας τα μήκη των Α</a:t>
            </a:r>
            <a:r>
              <a:rPr lang="el-GR" sz="1400" baseline="-25000" dirty="0"/>
              <a:t>1</a:t>
            </a:r>
            <a:r>
              <a:rPr lang="el-GR" sz="1400" dirty="0"/>
              <a:t> και Α</a:t>
            </a:r>
            <a:r>
              <a:rPr lang="el-GR" sz="1400" baseline="-25000" dirty="0"/>
              <a:t>2</a:t>
            </a:r>
            <a:r>
              <a:rPr lang="el-GR" sz="1400" dirty="0"/>
              <a:t> και υπολογίζουμε τα μέτρα τους με βάση την κλίμακα μας.</a:t>
            </a:r>
          </a:p>
        </p:txBody>
      </p:sp>
      <p:sp>
        <p:nvSpPr>
          <p:cNvPr id="1080" name="TextBox 1079"/>
          <p:cNvSpPr txBox="1"/>
          <p:nvPr/>
        </p:nvSpPr>
        <p:spPr>
          <a:xfrm>
            <a:off x="3979124" y="2528512"/>
            <a:ext cx="347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Ο</a:t>
            </a:r>
            <a:endParaRPr lang="el-GR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64" name="TextBox 1063"/>
          <p:cNvSpPr txBox="1"/>
          <p:nvPr/>
        </p:nvSpPr>
        <p:spPr>
          <a:xfrm rot="7419201">
            <a:off x="2374485" y="843813"/>
            <a:ext cx="2619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b="1" dirty="0">
                <a:solidFill>
                  <a:schemeClr val="bg1"/>
                </a:solidFill>
              </a:rPr>
              <a:t>&lt;</a:t>
            </a:r>
            <a:r>
              <a:rPr lang="en-US" sz="1200" b="1" dirty="0" smtClean="0">
                <a:solidFill>
                  <a:schemeClr val="bg1"/>
                </a:solidFill>
              </a:rPr>
              <a:t>-  -  -  -  -  -  -  -  -  -  -  -  -  -</a:t>
            </a:r>
            <a:r>
              <a:rPr lang="el-GR" sz="1200" b="1" dirty="0" smtClean="0">
                <a:solidFill>
                  <a:schemeClr val="bg1"/>
                </a:solidFill>
              </a:rPr>
              <a:t>  -  -  -  -  </a:t>
            </a:r>
            <a:r>
              <a:rPr lang="en-US" sz="1200" b="1" dirty="0" smtClean="0">
                <a:solidFill>
                  <a:schemeClr val="bg1"/>
                </a:solidFill>
              </a:rPr>
              <a:t>      </a:t>
            </a:r>
            <a:endParaRPr lang="el-GR" sz="1200" b="1" dirty="0">
              <a:solidFill>
                <a:schemeClr val="bg1"/>
              </a:solidFill>
            </a:endParaRPr>
          </a:p>
        </p:txBody>
      </p:sp>
      <p:cxnSp>
        <p:nvCxnSpPr>
          <p:cNvPr id="1082" name="Καμπύλη γραμμή σύνδεσης 1081"/>
          <p:cNvCxnSpPr/>
          <p:nvPr/>
        </p:nvCxnSpPr>
        <p:spPr>
          <a:xfrm rot="16200000" flipH="1">
            <a:off x="1787029" y="1458240"/>
            <a:ext cx="345178" cy="24784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605629" y="1688394"/>
            <a:ext cx="955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b="1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l-GR" sz="1400" b="1" baseline="30000" dirty="0" smtClean="0">
                <a:solidFill>
                  <a:schemeClr val="accent2">
                    <a:lumMod val="75000"/>
                  </a:schemeClr>
                </a:solidFill>
              </a:rPr>
              <a:t>ο</a:t>
            </a:r>
            <a:r>
              <a:rPr lang="el-GR" sz="1400" b="1" dirty="0" smtClean="0">
                <a:solidFill>
                  <a:schemeClr val="accent2">
                    <a:lumMod val="75000"/>
                  </a:schemeClr>
                </a:solidFill>
              </a:rPr>
              <a:t> σχοινί</a:t>
            </a:r>
            <a:endParaRPr lang="el-GR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9" name="Καμπύλη γραμμή σύνδεσης 68"/>
          <p:cNvCxnSpPr/>
          <p:nvPr/>
        </p:nvCxnSpPr>
        <p:spPr>
          <a:xfrm rot="16200000" flipH="1">
            <a:off x="4794410" y="1485114"/>
            <a:ext cx="393252" cy="146023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563272" y="1681152"/>
            <a:ext cx="1065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l-GR" sz="1400" b="1" baseline="30000" dirty="0" smtClean="0">
                <a:solidFill>
                  <a:schemeClr val="accent2">
                    <a:lumMod val="75000"/>
                  </a:schemeClr>
                </a:solidFill>
              </a:rPr>
              <a:t>ο</a:t>
            </a:r>
            <a:r>
              <a:rPr lang="el-GR" sz="1400" b="1" dirty="0" smtClean="0">
                <a:solidFill>
                  <a:schemeClr val="accent2">
                    <a:lumMod val="75000"/>
                  </a:schemeClr>
                </a:solidFill>
              </a:rPr>
              <a:t> σχοινί</a:t>
            </a:r>
            <a:endParaRPr lang="el-GR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119675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≈</a:t>
            </a:r>
            <a:r>
              <a:rPr lang="el-G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8,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cm</a:t>
            </a:r>
            <a:endParaRPr lang="el-G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54307" y="1988929"/>
            <a:ext cx="86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 5cm</a:t>
            </a:r>
            <a:endParaRPr lang="el-G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3752" y="3093292"/>
            <a:ext cx="2873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l-GR" sz="2400" b="1" dirty="0">
                <a:solidFill>
                  <a:srgbClr val="7030A0"/>
                </a:solidFill>
              </a:rPr>
              <a:t>Α</a:t>
            </a:r>
            <a:r>
              <a:rPr lang="el-GR" sz="2400" b="1" baseline="-25000" dirty="0">
                <a:solidFill>
                  <a:srgbClr val="7030A0"/>
                </a:solidFill>
              </a:rPr>
              <a:t>1</a:t>
            </a:r>
            <a:r>
              <a:rPr lang="el-GR" sz="2400" b="1" dirty="0">
                <a:solidFill>
                  <a:srgbClr val="7030A0"/>
                </a:solidFill>
              </a:rPr>
              <a:t>= 2,5 </a:t>
            </a:r>
            <a:r>
              <a:rPr lang="en-US" sz="2400" b="1" dirty="0">
                <a:solidFill>
                  <a:srgbClr val="7030A0"/>
                </a:solidFill>
              </a:rPr>
              <a:t>cm x 2 = 5N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7225" y="3718155"/>
            <a:ext cx="325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srgbClr val="7030A0"/>
                </a:solidFill>
              </a:rPr>
              <a:t>A</a:t>
            </a:r>
            <a:r>
              <a:rPr lang="en-US" sz="2400" b="1" baseline="-25000" dirty="0">
                <a:solidFill>
                  <a:srgbClr val="7030A0"/>
                </a:solidFill>
              </a:rPr>
              <a:t>2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≈ 4,25cm </a:t>
            </a:r>
            <a:r>
              <a:rPr lang="en-US" sz="2400" b="1" dirty="0">
                <a:solidFill>
                  <a:srgbClr val="7030A0"/>
                </a:solidFill>
              </a:rPr>
              <a:t>x 2 </a:t>
            </a:r>
            <a:r>
              <a:rPr lang="en-US" sz="2400" b="1" dirty="0" smtClean="0">
                <a:solidFill>
                  <a:srgbClr val="7030A0"/>
                </a:solidFill>
              </a:rPr>
              <a:t>≈ 8,5N</a:t>
            </a:r>
            <a:r>
              <a:rPr lang="el-GR" sz="2400" b="1" dirty="0" smtClean="0">
                <a:solidFill>
                  <a:srgbClr val="7030A0"/>
                </a:solidFill>
              </a:rPr>
              <a:t> </a:t>
            </a:r>
            <a:endParaRPr lang="el-GR" sz="2400" b="1" dirty="0">
              <a:solidFill>
                <a:srgbClr val="7030A0"/>
              </a:solidFill>
            </a:endParaRPr>
          </a:p>
        </p:txBody>
      </p:sp>
      <p:pic>
        <p:nvPicPr>
          <p:cNvPr id="80" name="Picture 18" descr="C:\Users\user\Desktop\σάρωση0006.jp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0643" y="4509120"/>
            <a:ext cx="3071172" cy="198576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5432578" y="1154553"/>
            <a:ext cx="366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_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23711" l="0" r="177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2333" b="77985"/>
          <a:stretch/>
        </p:blipFill>
        <p:spPr bwMode="auto">
          <a:xfrm>
            <a:off x="3955562" y="2414692"/>
            <a:ext cx="218856" cy="218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459" b="89189" l="0" r="9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61876"/>
          <a:stretch/>
        </p:blipFill>
        <p:spPr bwMode="auto">
          <a:xfrm rot="5400000">
            <a:off x="2664126" y="3299026"/>
            <a:ext cx="2326379" cy="55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48" name="Ευθύγραμμο βέλος σύνδεσης 1047"/>
          <p:cNvCxnSpPr/>
          <p:nvPr/>
        </p:nvCxnSpPr>
        <p:spPr>
          <a:xfrm flipH="1">
            <a:off x="4045367" y="2549945"/>
            <a:ext cx="13551" cy="1933675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" name="Picture 8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rot="10800000">
            <a:off x="4007693" y="253691"/>
            <a:ext cx="594357" cy="243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55" name="Ευθύγραμμο βέλος σύνδεσης 1054"/>
          <p:cNvCxnSpPr/>
          <p:nvPr/>
        </p:nvCxnSpPr>
        <p:spPr>
          <a:xfrm flipV="1">
            <a:off x="4052142" y="385054"/>
            <a:ext cx="20350" cy="2106903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59" name="TextBox 1058"/>
          <p:cNvSpPr txBox="1"/>
          <p:nvPr/>
        </p:nvSpPr>
        <p:spPr>
          <a:xfrm>
            <a:off x="3317897" y="340759"/>
            <a:ext cx="73284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el-G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Σ</a:t>
            </a:r>
            <a:endParaRPr lang="el-G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74" name="TextBox 1073"/>
          <p:cNvSpPr txBox="1"/>
          <p:nvPr/>
        </p:nvSpPr>
        <p:spPr>
          <a:xfrm rot="1951956">
            <a:off x="3842527" y="2102964"/>
            <a:ext cx="36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Gulim" pitchFamily="34" charset="-127"/>
                <a:ea typeface="Gulim" pitchFamily="34" charset="-127"/>
              </a:rPr>
              <a:t>Γ</a:t>
            </a: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847"/>
          <a:stretch/>
        </p:blipFill>
        <p:spPr bwMode="auto">
          <a:xfrm rot="12769634">
            <a:off x="4535005" y="734134"/>
            <a:ext cx="548289" cy="217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683"/>
          <a:stretch/>
        </p:blipFill>
        <p:spPr bwMode="auto">
          <a:xfrm rot="7205661">
            <a:off x="3282282" y="1125244"/>
            <a:ext cx="614938" cy="16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10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895" r="12205" b="7847"/>
          <a:stretch/>
        </p:blipFill>
        <p:spPr bwMode="auto">
          <a:xfrm rot="1941529">
            <a:off x="3352783" y="514148"/>
            <a:ext cx="1424412" cy="1885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12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770"/>
          <a:stretch/>
        </p:blipFill>
        <p:spPr bwMode="auto">
          <a:xfrm rot="5400000">
            <a:off x="3847937" y="-239424"/>
            <a:ext cx="1358880" cy="235902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9653" b="93050" l="9794" r="943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48"/>
          <a:stretch/>
        </p:blipFill>
        <p:spPr bwMode="auto">
          <a:xfrm>
            <a:off x="5402060" y="4078153"/>
            <a:ext cx="831884" cy="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759" y="5085182"/>
            <a:ext cx="828675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934" y="5995893"/>
            <a:ext cx="828675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023" y="6075017"/>
            <a:ext cx="8223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2732848" y="1839847"/>
            <a:ext cx="347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Ζ</a:t>
            </a:r>
            <a:endParaRPr lang="el-GR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964282" y="842020"/>
            <a:ext cx="347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Θ</a:t>
            </a:r>
            <a:endParaRPr lang="el-GR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610" b="100000" l="10000" r="100000">
                        <a14:foregroundMark x1="80833" y1="24390" x2="80833" y2="24390"/>
                        <a14:foregroundMark x1="85000" y1="12805" x2="85000" y2="12805"/>
                        <a14:foregroundMark x1="92917" y1="15854" x2="92917" y2="15854"/>
                        <a14:foregroundMark x1="91667" y1="27439" x2="91667" y2="27439"/>
                        <a14:foregroundMark x1="91667" y1="27439" x2="92917" y2="15854"/>
                        <a14:foregroundMark x1="85833" y1="13415" x2="92500" y2="15244"/>
                        <a14:foregroundMark x1="85417" y1="13415" x2="79583" y2="2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2861508" y="4979265"/>
            <a:ext cx="11430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3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33" name="chimes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5" presetID="4" presetClass="entr" presetSubtype="16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7" dur="2000"/>
                                            <p:tgtEl>
                                              <p:spTgt spid="10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112" dur="200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2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4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4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8" fill="hold">
                          <p:stCondLst>
                            <p:cond delay="indefinite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900" decel="100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6" fill="hold">
                          <p:stCondLst>
                            <p:cond delay="indefinite"/>
                          </p:stCondLst>
                          <p:childTnLst>
                            <p:par>
                              <p:cTn id="1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8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5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9" presetID="31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5" fill="hold">
                          <p:stCondLst>
                            <p:cond delay="indefinite"/>
                          </p:stCondLst>
                          <p:childTnLst>
                            <p:par>
                              <p:cTn id="1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7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3" presetID="37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1000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100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900" decel="10000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9" fill="hold">
                          <p:stCondLst>
                            <p:cond delay="indefinite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8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2" presetID="31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8" fill="hold">
                          <p:stCondLst>
                            <p:cond delay="indefinite"/>
                          </p:stCondLst>
                          <p:childTnLst>
                            <p:par>
                              <p:cTn id="2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0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1000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900" decel="10000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2" fill="hold">
                          <p:stCondLst>
                            <p:cond delay="indefinite"/>
                          </p:stCondLst>
                          <p:childTnLst>
                            <p:par>
                              <p:cTn id="2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4" presetID="2" presetClass="entr" presetSubtype="4" accel="4000" fill="hold" grpId="0" nodeType="click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">
                                          <p:cBhvr additive="base">
                                            <p:cTn id="246" dur="500" fill="hold"/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">
                                          <p:cBhvr additive="base">
                                            <p:cTn id="247" dur="500" fill="hold"/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8" fill="hold">
                          <p:stCondLst>
                            <p:cond delay="indefinite"/>
                          </p:stCondLst>
                          <p:childTnLst>
                            <p:par>
                              <p:cTn id="2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0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2000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2000" fill="hold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9" dur="2000"/>
                                            <p:tgtEl>
                                              <p:spTgt spid="10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0" dur="20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0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2" fill="hold">
                          <p:stCondLst>
                            <p:cond delay="indefinite"/>
                          </p:stCondLst>
                          <p:childTnLst>
                            <p:par>
                              <p:cTn id="2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4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6" dur="2000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7" dur="2000" fill="hold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5208 -0.3257 L -0.15208 -0.06338 " pathEditMode="relative" rAng="0" ptsTypes="AA">
                                          <p:cBhvr>
                                            <p:cTn id="281" dur="2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150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50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50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88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94" presetID="56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9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0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1000" fill="hold"/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5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06" presetID="3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7" dur="2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8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313" presetID="37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5" dur="500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6" dur="500" fill="hold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450" decel="100000" fill="hold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9" fill="hold">
                          <p:stCondLst>
                            <p:cond delay="indefinite"/>
                          </p:stCondLst>
                          <p:childTnLst>
                            <p:par>
                              <p:cTn id="3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1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2000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2000" fill="hold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7" fill="hold">
                          <p:stCondLst>
                            <p:cond delay="indefinite"/>
                          </p:stCondLst>
                          <p:childTnLst>
                            <p:par>
                              <p:cTn id="3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944 -0.62248 L -0.175 -0.94772 " pathEditMode="relative" rAng="0" ptsTypes="AA">
                                          <p:cBhvr>
                                            <p:cTn id="33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162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1500" fill="hold"/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500" fill="hold"/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1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6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00"/>
                                            <p:tgtEl>
                                              <p:spTgt spid="10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65" presetID="3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7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1" fill="hold">
                          <p:stCondLst>
                            <p:cond delay="indefinite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5" dur="2000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6" dur="2000" fill="hold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9" fill="hold">
                          <p:stCondLst>
                            <p:cond delay="indefinite"/>
                          </p:stCondLst>
                          <p:childTnLst>
                            <p:par>
                              <p:cTn id="3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3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5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5989 -0.48254 L -0.08663 -0.84987 " pathEditMode="relative" rAng="0" ptsTypes="AA">
                                          <p:cBhvr>
                                            <p:cTn id="39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-1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93" dur="2500"/>
                                            <p:tgtEl>
                                              <p:spTgt spid="1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5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1" presetID="43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2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4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019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076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169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0296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0.0454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0639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0.0846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071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0.1307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0.1792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029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0.2253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461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0.264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2804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0.2931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024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0.308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100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4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0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3" dur="10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4" dur="10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5" fill="hold">
                          <p:stCondLst>
                            <p:cond delay="indefinite"/>
                          </p:stCondLst>
                          <p:childTnLst>
                            <p:par>
                              <p:cTn id="4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7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9" dur="2000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0" dur="2000" fill="hold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1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3" fill="hold">
                          <p:stCondLst>
                            <p:cond delay="indefinite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9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5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1267 -0.99306 L -0.0158 -0.82512 " pathEditMode="relative" rAng="0" ptsTypes="AA">
                                          <p:cBhvr>
                                            <p:cTn id="45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44" y="83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457" dur="2500"/>
                                            <p:tgtEl>
                                              <p:spTgt spid="1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9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5" presetID="43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8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019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076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169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0296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0.0454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0639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0.0846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071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0.1307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0.1792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029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0.2253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461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0.264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2804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0.2931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024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0.308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9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0" dur="100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8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9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8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9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49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7" dur="1000"/>
                                            <p:tgtEl>
                                              <p:spTgt spid="10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8" dur="1000" fill="hold"/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9" dur="1000" fill="hold"/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0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5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3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4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5" dur="500"/>
                                            <p:tgtEl>
                                              <p:spTgt spid="1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6" fill="hold">
                          <p:stCondLst>
                            <p:cond delay="indefinite"/>
                          </p:stCondLst>
                          <p:childTnLst>
                            <p:par>
                              <p:cTn id="5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8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0" dur="2000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1" dur="2000" fill="hold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2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3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4" fill="hold">
                          <p:stCondLst>
                            <p:cond delay="indefinite"/>
                          </p:stCondLst>
                          <p:childTnLst>
                            <p:par>
                              <p:cTn id="5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8" dur="1000"/>
                                            <p:tgtEl>
                                              <p:spTgt spid="10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9" dur="10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0" dur="10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8" fill="hold">
                          <p:stCondLst>
                            <p:cond delay="indefinite"/>
                          </p:stCondLst>
                          <p:childTnLst>
                            <p:par>
                              <p:cTn id="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0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1" dur="1000"/>
                                            <p:tgtEl>
                                              <p:spTgt spid="10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2" dur="1000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3" dur="1000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6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4" dur="10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5" dur="10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6" dur="10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8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4" fill="hold">
                          <p:stCondLst>
                            <p:cond delay="indefinite"/>
                          </p:stCondLst>
                          <p:childTnLst>
                            <p:par>
                              <p:cTn id="5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6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7" dur="10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8" dur="1000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9" dur="1000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62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9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3" presetID="14" presetClass="entr" presetSubtype="10" fill="hold" nodeType="after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5" dur="1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9" dur="100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0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1" dur="900" decel="100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uiExpand="1" build="p"/>
          <p:bldP spid="8" grpId="0"/>
          <p:bldP spid="13" grpId="0" uiExpand="1" animBg="1"/>
          <p:bldP spid="14" grpId="0" uiExpand="1"/>
          <p:bldP spid="18" grpId="0" uiExpand="1" animBg="1"/>
          <p:bldP spid="19" grpId="0" uiExpand="1"/>
          <p:bldP spid="31" grpId="0"/>
          <p:bldP spid="1036" grpId="0"/>
          <p:bldP spid="1040" grpId="0"/>
          <p:bldP spid="1042" grpId="0"/>
          <p:bldP spid="1043" grpId="0"/>
          <p:bldP spid="1044" grpId="0"/>
          <p:bldP spid="1045" grpId="0"/>
          <p:bldP spid="1046" grpId="0"/>
          <p:bldP spid="1050" grpId="0" uiExpand="1"/>
          <p:bldP spid="1066" grpId="0"/>
          <p:bldP spid="84" grpId="0"/>
          <p:bldP spid="85" grpId="0"/>
          <p:bldP spid="1076" grpId="0" uiExpand="1" animBg="1"/>
          <p:bldP spid="1077" grpId="0"/>
          <p:bldP spid="1078" grpId="0" uiExpand="1" build="p"/>
          <p:bldP spid="1080" grpId="0"/>
          <p:bldP spid="1064" grpId="0"/>
          <p:bldP spid="65" grpId="0"/>
          <p:bldP spid="73" grpId="0"/>
          <p:bldP spid="9" grpId="0"/>
          <p:bldP spid="10" grpId="0"/>
          <p:bldP spid="17" grpId="0"/>
          <p:bldP spid="23" grpId="0"/>
          <p:bldP spid="81" grpId="0"/>
          <p:bldP spid="1059" grpId="0"/>
          <p:bldP spid="1074" grpId="0"/>
          <p:bldP spid="67" grpId="0"/>
          <p:bldP spid="6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5" presetID="4" presetClass="entr" presetSubtype="16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7" dur="2000"/>
                                            <p:tgtEl>
                                              <p:spTgt spid="10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6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7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9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1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2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3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2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3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5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7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8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9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112" dur="200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2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4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4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5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0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1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2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3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4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5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6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7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8" fill="hold">
                          <p:stCondLst>
                            <p:cond delay="indefinite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900" decel="100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6" fill="hold">
                          <p:stCondLst>
                            <p:cond delay="indefinite"/>
                          </p:stCondLst>
                          <p:childTnLst>
                            <p:par>
                              <p:cTn id="1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8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5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9" presetID="31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5" fill="hold">
                          <p:stCondLst>
                            <p:cond delay="indefinite"/>
                          </p:stCondLst>
                          <p:childTnLst>
                            <p:par>
                              <p:cTn id="1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7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3" presetID="37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1000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100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900" decel="100000" fill="hold"/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9" fill="hold">
                          <p:stCondLst>
                            <p:cond delay="indefinite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8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2" presetID="31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8" fill="hold">
                          <p:stCondLst>
                            <p:cond delay="indefinite"/>
                          </p:stCondLst>
                          <p:childTnLst>
                            <p:par>
                              <p:cTn id="2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0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1000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900" decel="100000" fill="hold"/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2" fill="hold">
                          <p:stCondLst>
                            <p:cond delay="indefinite"/>
                          </p:stCondLst>
                          <p:childTnLst>
                            <p:par>
                              <p:cTn id="2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4" presetID="2" presetClass="entr" presetSubtype="4" accel="4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0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8" fill="hold">
                          <p:stCondLst>
                            <p:cond delay="indefinite"/>
                          </p:stCondLst>
                          <p:childTnLst>
                            <p:par>
                              <p:cTn id="2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0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2000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3" dur="2000" fill="hold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9" dur="2000"/>
                                            <p:tgtEl>
                                              <p:spTgt spid="10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0" dur="20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0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2" fill="hold">
                          <p:stCondLst>
                            <p:cond delay="indefinite"/>
                          </p:stCondLst>
                          <p:childTnLst>
                            <p:par>
                              <p:cTn id="2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4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6" dur="2000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7" dur="2000" fill="hold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5208 -0.3257 L -0.15208 -0.06338 " pathEditMode="relative" rAng="0" ptsTypes="AA">
                                          <p:cBhvr>
                                            <p:cTn id="281" dur="2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150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50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50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88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94" presetID="56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9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0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1000" fill="hold"/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5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306" presetID="3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7" dur="2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8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313" presetID="37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5" dur="500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6" dur="500" fill="hold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7" dur="450" decel="100000" fill="hold"/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9" fill="hold">
                          <p:stCondLst>
                            <p:cond delay="indefinite"/>
                          </p:stCondLst>
                          <p:childTnLst>
                            <p:par>
                              <p:cTn id="3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1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2000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2000" fill="hold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7" fill="hold">
                          <p:stCondLst>
                            <p:cond delay="indefinite"/>
                          </p:stCondLst>
                          <p:childTnLst>
                            <p:par>
                              <p:cTn id="3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944 -0.62248 L -0.175 -0.94772 " pathEditMode="relative" rAng="0" ptsTypes="AA">
                                          <p:cBhvr>
                                            <p:cTn id="33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162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1500" fill="hold"/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500" fill="hold"/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1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6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00"/>
                                            <p:tgtEl>
                                              <p:spTgt spid="10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10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65" presetID="3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7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1" fill="hold">
                          <p:stCondLst>
                            <p:cond delay="indefinite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5" dur="2000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6" dur="2000" fill="hold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9" fill="hold">
                          <p:stCondLst>
                            <p:cond delay="indefinite"/>
                          </p:stCondLst>
                          <p:childTnLst>
                            <p:par>
                              <p:cTn id="3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3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5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5989 -0.48254 L -0.08663 -0.84987 " pathEditMode="relative" rAng="0" ptsTypes="AA">
                                          <p:cBhvr>
                                            <p:cTn id="39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-1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93" dur="2500"/>
                                            <p:tgtEl>
                                              <p:spTgt spid="10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5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1" presetID="43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2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4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019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076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169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0296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0.0454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0639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0.0846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071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0.1307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0.1792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029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0.2253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461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0.264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2804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0.2931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024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0.308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100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4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0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3" dur="10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4" dur="10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5" fill="hold">
                          <p:stCondLst>
                            <p:cond delay="indefinite"/>
                          </p:stCondLst>
                          <p:childTnLst>
                            <p:par>
                              <p:cTn id="4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7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9" dur="2000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0" dur="2000" fill="hold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1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3" fill="hold">
                          <p:stCondLst>
                            <p:cond delay="indefinite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9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5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1267 -0.99306 L -0.0158 -0.82512 " pathEditMode="relative" rAng="0" ptsTypes="AA">
                                          <p:cBhvr>
                                            <p:cTn id="45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44" y="83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457" dur="2500"/>
                                            <p:tgtEl>
                                              <p:spTgt spid="10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9" presetID="5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5" presetID="43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8" dur="6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0.0019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0.0076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0.0169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0.0296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0.0454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0.0639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0.0846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0.1071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0.1307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0.1792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0.2029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0.2253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0.2461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0.264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0.2804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0.2931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0.3024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0.308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9" dur="400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0" dur="100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8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9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8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9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49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7" dur="1000"/>
                                            <p:tgtEl>
                                              <p:spTgt spid="10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8" dur="1000" fill="hold"/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9" dur="1000" fill="hold"/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0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5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3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4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5" dur="500"/>
                                            <p:tgtEl>
                                              <p:spTgt spid="1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6" fill="hold">
                          <p:stCondLst>
                            <p:cond delay="indefinite"/>
                          </p:stCondLst>
                          <p:childTnLst>
                            <p:par>
                              <p:cTn id="5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8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0" dur="2000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1" dur="2000" fill="hold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2" dur="1800" decel="100000" fill="hold"/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3" dur="200" accel="1000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107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4" fill="hold">
                          <p:stCondLst>
                            <p:cond delay="indefinite"/>
                          </p:stCondLst>
                          <p:childTnLst>
                            <p:par>
                              <p:cTn id="5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8" dur="1000"/>
                                            <p:tgtEl>
                                              <p:spTgt spid="10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9" dur="10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0" dur="10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8" fill="hold">
                          <p:stCondLst>
                            <p:cond delay="indefinite"/>
                          </p:stCondLst>
                          <p:childTnLst>
                            <p:par>
                              <p:cTn id="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0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1" dur="1000"/>
                                            <p:tgtEl>
                                              <p:spTgt spid="10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2" dur="1000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3" dur="1000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6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4" dur="10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5" dur="10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6" dur="10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8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4" fill="hold">
                          <p:stCondLst>
                            <p:cond delay="indefinite"/>
                          </p:stCondLst>
                          <p:childTnLst>
                            <p:par>
                              <p:cTn id="5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6" presetID="4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7" dur="10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8" dur="1000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9" dur="1000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62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9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3" presetID="14" presetClass="entr" presetSubtype="10" fill="hold" nodeType="after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5" dur="1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9" dur="100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0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1" dur="900" decel="100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uiExpand="1" build="p"/>
          <p:bldP spid="8" grpId="0"/>
          <p:bldP spid="13" grpId="0" uiExpand="1" animBg="1"/>
          <p:bldP spid="14" grpId="0" uiExpand="1"/>
          <p:bldP spid="18" grpId="0" uiExpand="1" animBg="1"/>
          <p:bldP spid="19" grpId="0" uiExpand="1"/>
          <p:bldP spid="31" grpId="0"/>
          <p:bldP spid="1036" grpId="0"/>
          <p:bldP spid="1040" grpId="0"/>
          <p:bldP spid="1042" grpId="0"/>
          <p:bldP spid="1043" grpId="0"/>
          <p:bldP spid="1044" grpId="0"/>
          <p:bldP spid="1045" grpId="0"/>
          <p:bldP spid="1046" grpId="0"/>
          <p:bldP spid="1050" grpId="0" uiExpand="1"/>
          <p:bldP spid="1066" grpId="0"/>
          <p:bldP spid="84" grpId="0"/>
          <p:bldP spid="85" grpId="0"/>
          <p:bldP spid="1076" grpId="0" uiExpand="1" animBg="1"/>
          <p:bldP spid="1077" grpId="0"/>
          <p:bldP spid="1078" grpId="0" uiExpand="1" build="p"/>
          <p:bldP spid="1080" grpId="0"/>
          <p:bldP spid="1064" grpId="0"/>
          <p:bldP spid="65" grpId="0"/>
          <p:bldP spid="73" grpId="0"/>
          <p:bldP spid="9" grpId="0"/>
          <p:bldP spid="10" grpId="0"/>
          <p:bldP spid="17" grpId="0"/>
          <p:bldP spid="23" grpId="0"/>
          <p:bldP spid="81" grpId="0"/>
          <p:bldP spid="1059" grpId="0"/>
          <p:bldP spid="1074" grpId="0"/>
          <p:bldP spid="67" grpId="0"/>
          <p:bldP spid="68" grpId="0"/>
        </p:bldLst>
      </p:timing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876</TotalTime>
  <Words>336</Words>
  <Application>Microsoft Office PowerPoint</Application>
  <PresentationFormat>On-screen Show (4:3)</PresentationFormat>
  <Paragraphs>41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Metro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user</dc:creator>
  <cp:lastModifiedBy>P</cp:lastModifiedBy>
  <cp:revision>84</cp:revision>
  <dcterms:created xsi:type="dcterms:W3CDTF">2013-02-06T17:58:49Z</dcterms:created>
  <dcterms:modified xsi:type="dcterms:W3CDTF">2024-12-23T23:20:40Z</dcterms:modified>
</cp:coreProperties>
</file>